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21"/>
    <p:sldMasterId id="2147483885" r:id="rId22"/>
    <p:sldMasterId id="2147483920" r:id="rId23"/>
    <p:sldMasterId id="2147483954" r:id="rId24"/>
    <p:sldMasterId id="2147483983" r:id="rId25"/>
    <p:sldMasterId id="2147484010" r:id="rId26"/>
    <p:sldMasterId id="2147484072" r:id="rId27"/>
  </p:sldMasterIdLst>
  <p:notesMasterIdLst>
    <p:notesMasterId r:id="rId68"/>
  </p:notesMasterIdLst>
  <p:sldIdLst>
    <p:sldId id="366" r:id="rId28"/>
    <p:sldId id="469" r:id="rId29"/>
    <p:sldId id="448" r:id="rId30"/>
    <p:sldId id="447" r:id="rId31"/>
    <p:sldId id="492" r:id="rId32"/>
    <p:sldId id="452" r:id="rId33"/>
    <p:sldId id="453" r:id="rId34"/>
    <p:sldId id="454" r:id="rId35"/>
    <p:sldId id="460" r:id="rId36"/>
    <p:sldId id="479" r:id="rId37"/>
    <p:sldId id="480" r:id="rId38"/>
    <p:sldId id="455" r:id="rId39"/>
    <p:sldId id="459" r:id="rId40"/>
    <p:sldId id="470" r:id="rId41"/>
    <p:sldId id="471" r:id="rId42"/>
    <p:sldId id="483" r:id="rId43"/>
    <p:sldId id="472" r:id="rId44"/>
    <p:sldId id="482" r:id="rId45"/>
    <p:sldId id="458" r:id="rId46"/>
    <p:sldId id="481" r:id="rId47"/>
    <p:sldId id="461" r:id="rId48"/>
    <p:sldId id="462" r:id="rId49"/>
    <p:sldId id="474" r:id="rId50"/>
    <p:sldId id="475" r:id="rId51"/>
    <p:sldId id="476" r:id="rId52"/>
    <p:sldId id="477" r:id="rId53"/>
    <p:sldId id="478" r:id="rId54"/>
    <p:sldId id="473" r:id="rId55"/>
    <p:sldId id="485" r:id="rId56"/>
    <p:sldId id="484" r:id="rId57"/>
    <p:sldId id="456" r:id="rId58"/>
    <p:sldId id="467" r:id="rId59"/>
    <p:sldId id="463" r:id="rId60"/>
    <p:sldId id="464" r:id="rId61"/>
    <p:sldId id="486" r:id="rId62"/>
    <p:sldId id="465" r:id="rId63"/>
    <p:sldId id="487" r:id="rId64"/>
    <p:sldId id="466" r:id="rId65"/>
    <p:sldId id="488" r:id="rId66"/>
    <p:sldId id="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70998" autoAdjust="0"/>
  </p:normalViewPr>
  <p:slideViewPr>
    <p:cSldViewPr snapToGrid="0">
      <p:cViewPr varScale="1">
        <p:scale>
          <a:sx n="82" d="100"/>
          <a:sy n="82" d="100"/>
        </p:scale>
        <p:origin x="1074" y="78"/>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6.xml"/><Relationship Id="rId39" Type="http://schemas.openxmlformats.org/officeDocument/2006/relationships/slide" Target="slides/slide12.xml"/><Relationship Id="rId21" Type="http://schemas.openxmlformats.org/officeDocument/2006/relationships/slideMaster" Target="slideMasters/slideMaster1.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2.xml"/><Relationship Id="rId11" Type="http://schemas.openxmlformats.org/officeDocument/2006/relationships/customXml" Target="../customXml/item11.xml"/><Relationship Id="rId24" Type="http://schemas.openxmlformats.org/officeDocument/2006/relationships/slideMaster" Target="slideMasters/slideMaster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61" Type="http://schemas.openxmlformats.org/officeDocument/2006/relationships/slide" Target="slides/slide34.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2.xml"/><Relationship Id="rId27" Type="http://schemas.openxmlformats.org/officeDocument/2006/relationships/slideMaster" Target="slideMasters/slideMaster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customXml" Target="../customXml/item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Azure Automation</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Automation – Process Automation and Desired State Configuration (DSC)</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modern management</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main capabilities of Automation – Process Automation and Desired State Configuration (DSC)</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modern management</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These modules </a:t>
          </a:r>
          <a:r>
            <a:rPr lang="en-US" sz="3000" kern="1200" dirty="0"/>
            <a:t>gives you an </a:t>
          </a:r>
          <a:r>
            <a:rPr lang="en-US" sz="3000" kern="1200" dirty="0" smtClean="0"/>
            <a:t>introduction to Azure Automation</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that occur after</a:t>
          </a:r>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Distinguish</a:t>
            </a:r>
            <a:r>
              <a:rPr lang="en-US" baseline="0" dirty="0" smtClean="0"/>
              <a:t> the main features in Azure Automation by pointing the main scenarios/strengths they have.</a:t>
            </a:r>
          </a:p>
          <a:p>
            <a:endParaRPr lang="en-US" baseline="0" dirty="0" smtClean="0"/>
          </a:p>
          <a:p>
            <a:r>
              <a:rPr lang="en-US" baseline="0" dirty="0" smtClean="0"/>
              <a:t>Additional info:</a:t>
            </a:r>
          </a:p>
          <a:p>
            <a:r>
              <a:rPr lang="en-US" dirty="0" smtClean="0"/>
              <a:t>https://azure.microsoft.com/en-us/documentation/articles/automation-intro/</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0320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Runbooks is a one or more activities tied together that automate a process or operation when executed. A runbook can be a simple process as starting a service or a complicated one such as orchestrating installation of operating system updates of a distributed application that consists of multiple tiers and more than one server in any tier. A runbook can execute tasks at any resource whether it is located in a public cloud, on-premises or in a hybrid cloud or whether it is Windows or Linux-based operating system. </a:t>
            </a:r>
          </a:p>
          <a:p>
            <a:r>
              <a:rPr lang="en-US" dirty="0" smtClean="0"/>
              <a:t>Azure Automation uses PowerShell as a platform and for runbooks more specifically uses Windows PowerShell or Windows PowerShell Workflow. PowerShell is quite popular platform that has many modules that allows you to execute actions against many application and services. These same modules can be loaded in Azure Automation and used in runbooks. PowerShell can execute actions against applications or services without modules by just using their API. This functionality also surfaces in Azure Automation runbooks through the PowerShell platform.</a:t>
            </a:r>
          </a:p>
          <a:p>
            <a:r>
              <a:rPr lang="en-US" dirty="0" smtClean="0"/>
              <a:t>In Azure Automation there are three types of runbooks that can be created – Graphical, PowerShell Workflow and PowerShell.</a:t>
            </a:r>
          </a:p>
          <a:p>
            <a:endParaRPr lang="en-US" dirty="0" smtClean="0"/>
          </a:p>
          <a:p>
            <a:r>
              <a:rPr lang="en-US" dirty="0" smtClean="0"/>
              <a:t>Graphical</a:t>
            </a:r>
          </a:p>
          <a:p>
            <a:r>
              <a:rPr lang="en-US" dirty="0" smtClean="0"/>
              <a:t>Graphical runbooks are based on Windows PowerShell Workflow. They are authored in a graphical editor available in the Azure Preview Portal. The experience is similar to the Runbook Designer Console in System Center Orchestrator. The sole purpose of this type of runbooks is to provide authoring capabilities for those who are not PowerShell savvy and those who are used to authoring runbooks in System Center Orchestrator. This type of runbooks cannot be authored outside of the Azure Preview Portal. It is possible to export them and import them in the same Automation or account or another one. When graphical runbook is authored on the backed is generated PowerShell Workflow code but that cannot be viewed or edited. The biggest advantage of a graphical runbook is that it visualizes the created process and that visualization can be understood by non-technical workers. As underneath graphical runbooks use PowerShell Workflow code they also inherit some of the its advantages like the ability to create checkpoints and resume the runbook from the last checkpoint upon failure, as well as the ability to do parallel processing by executing several tasks at the same time.</a:t>
            </a:r>
          </a:p>
          <a:p>
            <a:endParaRPr lang="en-US" dirty="0" smtClean="0"/>
          </a:p>
          <a:p>
            <a:r>
              <a:rPr lang="en-US" dirty="0" smtClean="0"/>
              <a:t>PowerShell Workflow</a:t>
            </a:r>
          </a:p>
          <a:p>
            <a:r>
              <a:rPr lang="en-US" dirty="0" smtClean="0"/>
              <a:t>PowerShell Workflow Runbooks are based on Windows PowerShell Workflow as the name implies. As such they are written in simple text. They can be authored in the Azure Preview Portal via the text editor or offline in any text editor such as Windows PowerShell Integrated Scripting Environment (ISE). When Workflow runbooks are authored offline they can be saved in files with .ps1 extension and imported in Azure Automation account. Workflow runbook’s advantages are parallel processing of activates, ability to create checkpoints and resume from last checkpoint upon failure and ability to execute complex logic. They also have some areas of cautious like time for Workflow Runbook compilation, familiarity with PowerShell Workflow code and deserialization of objects.</a:t>
            </a:r>
          </a:p>
          <a:p>
            <a:endParaRPr lang="en-US" dirty="0" smtClean="0"/>
          </a:p>
          <a:p>
            <a:r>
              <a:rPr lang="en-US" dirty="0" smtClean="0"/>
              <a:t>PowerShell</a:t>
            </a:r>
          </a:p>
          <a:p>
            <a:r>
              <a:rPr lang="en-US" dirty="0" smtClean="0"/>
              <a:t>The last type of runbooks is PowerShell Runbooks. They are based on PowerShell. You write them like any other PowerShell script. They can be authored in the text editor in Azure Preview Portal or offline in a tool such as PowerShell ISE. With them you can execute complex logic and they start fast as they are not being compiled before execution. As they are based on PowerShell and not PowerShell workflow they lose abilities like parallel processing and creation of checkpoints and resuming from the last checkpoint upon failure.</a:t>
            </a:r>
          </a:p>
          <a:p>
            <a:endParaRPr lang="en-US" dirty="0" smtClean="0"/>
          </a:p>
          <a:p>
            <a:r>
              <a:rPr lang="en-US" dirty="0" smtClean="0"/>
              <a:t>Additional information:</a:t>
            </a:r>
          </a:p>
          <a:p>
            <a:r>
              <a:rPr lang="en-US" dirty="0" smtClean="0"/>
              <a:t>https://azure.microsoft.com/en-us/documentation/articles/automation-runbook-types/</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3533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runbook is started, a job is created. The job represents a single instance of exaction of a runbook. Once the job is created it is picked up and ran by Azure Automation Worker. Azure Automation has a pools of workers that are shared between multiple Automation accounts. Though jobs from multiple Automation accounts can run on the same Worker they are isolated from each other. With Hybrid Worker which we will cover later in this chapter there is the possibility to run jobs on-premises on your own servers. Jobs can be found in the Jobs blade as shown but also in a blade inside every Runbook. Additional information for every job is available like input, output, summary, status</a:t>
            </a:r>
            <a:r>
              <a:rPr lang="en-US" baseline="0" dirty="0" smtClean="0"/>
              <a:t> and exceptions.</a:t>
            </a:r>
          </a:p>
          <a:p>
            <a:endParaRPr lang="en-US" baseline="0" dirty="0" smtClean="0"/>
          </a:p>
          <a:p>
            <a:r>
              <a:rPr lang="en-US" baseline="0" dirty="0" smtClean="0"/>
              <a:t>Additional information:</a:t>
            </a:r>
          </a:p>
          <a:p>
            <a:r>
              <a:rPr lang="en-US" dirty="0" smtClean="0"/>
              <a:t>https://azure.microsoft.com/en-us/documentation/articles/automation-runbook-execution/</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0734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best practice to describe as much as possible your input</a:t>
            </a:r>
            <a:r>
              <a:rPr lang="en-US" baseline="0" dirty="0" smtClean="0"/>
              <a:t> values </a:t>
            </a:r>
          </a:p>
          <a:p>
            <a:r>
              <a:rPr lang="en-US" baseline="0" dirty="0" smtClean="0"/>
              <a:t>Writing description for the input parameters in the beginning of the runbook provides good documentation</a:t>
            </a:r>
          </a:p>
          <a:p>
            <a:r>
              <a:rPr lang="en-US" baseline="0" dirty="0" smtClean="0"/>
              <a:t>Outputting information helps on providing information to those who execute the runbook what has been completed.</a:t>
            </a:r>
          </a:p>
          <a:p>
            <a:r>
              <a:rPr lang="en-US" baseline="0" dirty="0" smtClean="0"/>
              <a:t>Using try catch for different parts of the code helps troubleshooting in case of an unexpected error</a:t>
            </a:r>
          </a:p>
          <a:p>
            <a:r>
              <a:rPr lang="en-US" altLang="en-US" sz="1200" dirty="0" smtClean="0"/>
              <a:t>$</a:t>
            </a:r>
            <a:r>
              <a:rPr lang="en-US" altLang="en-US" sz="1200" dirty="0" err="1" smtClean="0"/>
              <a:t>ErrorActionPreference</a:t>
            </a:r>
            <a:r>
              <a:rPr lang="en-US" altLang="en-US" sz="1200" dirty="0" smtClean="0"/>
              <a:t> allows you to set failure level for the</a:t>
            </a:r>
            <a:r>
              <a:rPr lang="en-US" altLang="en-US" sz="1200" baseline="0" dirty="0" smtClean="0"/>
              <a:t> cmdlets used. Default value is continue which means even upon error the workflow will continue with the next cmdlet.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2378551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Automation Account has assets store. There are different types of assets that you can create. The purpose of assets is to store information or resources that can be used by all runbooks in an Automation Account. Those assets that store information have PowerShell cmdlets for management such as retrieval of asset, creation of asset and so on. Assets are located in the Assets blade and are categorized by their type </a:t>
            </a:r>
          </a:p>
          <a:p>
            <a:endParaRPr lang="en-US" dirty="0" smtClean="0"/>
          </a:p>
          <a:p>
            <a:r>
              <a:rPr lang="en-US" dirty="0" smtClean="0"/>
              <a:t>Schedules</a:t>
            </a:r>
          </a:p>
          <a:p>
            <a:r>
              <a:rPr lang="en-US" dirty="0" smtClean="0"/>
              <a:t>Schedules enable a runbook to be executed automatically once at a single date and time or multiple times through reoccurring interval. Once schedule is created it can be attached to one or more runbooks.</a:t>
            </a:r>
          </a:p>
          <a:p>
            <a:endParaRPr lang="en-US" dirty="0" smtClean="0"/>
          </a:p>
          <a:p>
            <a:r>
              <a:rPr lang="en-US" dirty="0" smtClean="0"/>
              <a:t>Modules</a:t>
            </a:r>
          </a:p>
          <a:p>
            <a:r>
              <a:rPr lang="en-US" dirty="0" smtClean="0"/>
              <a:t>Modules in Azure Automation are almost the same as PowerShell Modules. A PowerShell module is a group of PowerShell cmdlets that are executed in PowerShell console, scripts, workflows or runbooks. An example for such cmdlet is Get-Service, which will return services running on a computer. That particular cmdlet is located in the </a:t>
            </a:r>
            <a:r>
              <a:rPr lang="en-US" dirty="0" err="1" smtClean="0"/>
              <a:t>Microsoft.PowerShell.Management</a:t>
            </a:r>
            <a:r>
              <a:rPr lang="en-US" dirty="0" smtClean="0"/>
              <a:t> module. Azure Automation modules can be imported trough PowerShell Gallery at www.powershellgallery.com or manually. Later in the chapter, we will show you how to package the Azure Resource Manager Module and import it in Azure Automation. Once a module is imported the cmdlets from that module can be used in runbooks.</a:t>
            </a:r>
          </a:p>
          <a:p>
            <a:endParaRPr lang="en-US" dirty="0" smtClean="0"/>
          </a:p>
          <a:p>
            <a:r>
              <a:rPr lang="en-US" dirty="0" smtClean="0"/>
              <a:t>Certificates</a:t>
            </a:r>
          </a:p>
          <a:p>
            <a:r>
              <a:rPr lang="en-US" dirty="0" smtClean="0"/>
              <a:t>In Azure Automation, certificates can be stored as Assets. Certificates are used by many services as authentication mechanism. For example, Azure Service Management cmdlets allows you to authenticate with certificate instead of credentials.</a:t>
            </a:r>
          </a:p>
          <a:p>
            <a:endParaRPr lang="en-US" dirty="0" smtClean="0"/>
          </a:p>
          <a:p>
            <a:r>
              <a:rPr lang="en-US" dirty="0" smtClean="0"/>
              <a:t>Connections</a:t>
            </a:r>
          </a:p>
          <a:p>
            <a:r>
              <a:rPr lang="en-US" dirty="0" smtClean="0"/>
              <a:t>Connections are a mix of variables and credentials. A good example would be a connection to an SMTP server, which will have fields such as username, password, </a:t>
            </a:r>
            <a:r>
              <a:rPr lang="en-US" dirty="0" err="1" smtClean="0"/>
              <a:t>SMTPServer</a:t>
            </a:r>
            <a:r>
              <a:rPr lang="en-US" dirty="0" smtClean="0"/>
              <a:t> and </a:t>
            </a:r>
            <a:r>
              <a:rPr lang="en-US" dirty="0" err="1" smtClean="0"/>
              <a:t>SMTPPort</a:t>
            </a:r>
            <a:r>
              <a:rPr lang="en-US" dirty="0" smtClean="0"/>
              <a:t>. The advantage of connections compared to credentials and variables is that all this information needed for connecting to service or application is stored in a single  object. When a connection is created, a type has to be chosen. Connection type is much like a template that defines the properties of connection and what values are allowed for them. Connections types are added trough importing Azure Automation modules. Not all modules have connection types when being imported in Azure Automaton.</a:t>
            </a:r>
          </a:p>
          <a:p>
            <a:endParaRPr lang="en-US" dirty="0" smtClean="0"/>
          </a:p>
          <a:p>
            <a:r>
              <a:rPr lang="en-US" dirty="0" smtClean="0"/>
              <a:t>Variables</a:t>
            </a:r>
          </a:p>
          <a:p>
            <a:r>
              <a:rPr lang="en-US" dirty="0" smtClean="0"/>
              <a:t>Variables are containers for storing information. For example, you may have variable named “</a:t>
            </a:r>
            <a:r>
              <a:rPr lang="en-US" dirty="0" err="1" smtClean="0"/>
              <a:t>AzureSubscriptionID</a:t>
            </a:r>
            <a:r>
              <a:rPr lang="en-US" dirty="0" smtClean="0"/>
              <a:t>” where you store the ID of your Azure Subscription. You can extract the value of that variable in a runbook when you want to work</a:t>
            </a:r>
            <a:r>
              <a:rPr lang="en-US" baseline="0" dirty="0" smtClean="0"/>
              <a:t> with Azure resources</a:t>
            </a:r>
            <a:r>
              <a:rPr lang="en-US" dirty="0" smtClean="0"/>
              <a:t>. Variables can be of different types such as String, Boolean, </a:t>
            </a:r>
            <a:r>
              <a:rPr lang="en-US" dirty="0" err="1" smtClean="0"/>
              <a:t>DateTime</a:t>
            </a:r>
            <a:r>
              <a:rPr lang="en-US" dirty="0" smtClean="0"/>
              <a:t>, Integer and Not Specified. Variables also have the property to be encrypted or not. When a variable is not encrypted, the value can be seen by anyone who have access to the Automation account. When a variable is encrypted, it is stored securely in Azure Automation and can be retrieved only inside a runbook. For example, as the primary key for an Azure Storage account is sensitive data, it should be stored as encrypted variable if you want to use it inside Azure Automation account.</a:t>
            </a:r>
          </a:p>
          <a:p>
            <a:endParaRPr lang="en-US" dirty="0" smtClean="0"/>
          </a:p>
          <a:p>
            <a:r>
              <a:rPr lang="en-US" dirty="0" smtClean="0"/>
              <a:t>Credentials</a:t>
            </a:r>
          </a:p>
          <a:p>
            <a:r>
              <a:rPr lang="en-US" dirty="0" smtClean="0"/>
              <a:t>Credentials are a set of username and password values. The password is stored securely by being encrypted. When the credential is retrieved inside a runbook, it is retrieved as a </a:t>
            </a:r>
            <a:r>
              <a:rPr lang="en-US" dirty="0" err="1" smtClean="0"/>
              <a:t>PSCredential</a:t>
            </a:r>
            <a:r>
              <a:rPr lang="en-US" dirty="0" smtClean="0"/>
              <a:t> object. Credentials are used for authentications against servers, applications or services.</a:t>
            </a:r>
          </a:p>
          <a:p>
            <a:endParaRPr lang="en-US" dirty="0" smtClean="0"/>
          </a:p>
          <a:p>
            <a:r>
              <a:rPr lang="en-US" dirty="0" smtClean="0"/>
              <a:t>Additional</a:t>
            </a:r>
            <a:r>
              <a:rPr lang="en-US" baseline="0" dirty="0" smtClean="0"/>
              <a:t> information:</a:t>
            </a:r>
          </a:p>
          <a:p>
            <a:r>
              <a:rPr lang="en-US" dirty="0" smtClean="0"/>
              <a:t>https://azure.microsoft.com/en-us/documentation/articles/automation-certificates/</a:t>
            </a:r>
          </a:p>
          <a:p>
            <a:r>
              <a:rPr lang="en-US" dirty="0" smtClean="0"/>
              <a:t>https://azure.microsoft.com/en-us/documentation/articles/automation-connections/</a:t>
            </a:r>
          </a:p>
          <a:p>
            <a:r>
              <a:rPr lang="en-US" dirty="0" smtClean="0"/>
              <a:t>https://azure.microsoft.com/en-us/documentation/articles/automation-credentials/</a:t>
            </a:r>
          </a:p>
          <a:p>
            <a:r>
              <a:rPr lang="en-US" dirty="0" smtClean="0"/>
              <a:t>https://azure.microsoft.com/en-us/documentation/articles/automation-schedules/</a:t>
            </a:r>
          </a:p>
          <a:p>
            <a:r>
              <a:rPr lang="en-US" dirty="0" smtClean="0"/>
              <a:t>https://azure.microsoft.com/en-us/documentation/articles/automation-variables/</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89532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161754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summarizes the main differences between the</a:t>
            </a:r>
            <a:r>
              <a:rPr lang="en-US" baseline="0" dirty="0" smtClean="0"/>
              <a:t> runbook types.</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99122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a:t>
            </a:r>
            <a:r>
              <a:rPr lang="en-US" baseline="0" dirty="0" smtClean="0"/>
              <a:t> real-world scenario which type of runbook is suitable for what scenarios.</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321517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Configurations is a new concept in PowerShell 4.0. In declarative PowerShell syntax you define your environment’s state. Configurations are used in PowerShell by defining a script block using the keyword configuration, followed by the name of the configuration which is used as identifier and at last braces to delimit the block.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Configuration </a:t>
            </a:r>
            <a:r>
              <a:rPr lang="en-US" dirty="0" err="1" smtClean="0"/>
              <a:t>SetTimeZone</a:t>
            </a:r>
            <a:r>
              <a:rPr lang="en-US" dirty="0" smtClean="0"/>
              <a:t> {</a:t>
            </a:r>
          </a:p>
          <a:p>
            <a:r>
              <a:rPr lang="en-US" dirty="0" smtClean="0"/>
              <a:t>    ...</a:t>
            </a:r>
          </a:p>
          <a:p>
            <a:r>
              <a:rPr lang="en-US" dirty="0" smtClean="0"/>
              <a:t>} </a:t>
            </a:r>
          </a:p>
          <a:p>
            <a:endParaRPr lang="en-US" dirty="0" smtClean="0"/>
          </a:p>
          <a:p>
            <a:r>
              <a:rPr lang="en-US" dirty="0" smtClean="0"/>
              <a:t>Inside the configuration block a node block needs to be defined. That node block represents a set of servers that should have the same configuration. You can think of node block as a role. A node block starts with the keyword node. After the keyword a name has to be given to that node which can be replaced by variable or expression if needed. At last are the braces to delimit the node configuration block.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Configuration </a:t>
            </a:r>
            <a:r>
              <a:rPr lang="en-US" dirty="0" err="1" smtClean="0"/>
              <a:t>SetTimeZone</a:t>
            </a:r>
            <a:r>
              <a:rPr lang="en-US" baseline="0" dirty="0" smtClean="0"/>
              <a:t> </a:t>
            </a:r>
            <a:r>
              <a:rPr lang="en-US" dirty="0" smtClean="0"/>
              <a:t>{</a:t>
            </a:r>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Node "</a:t>
            </a:r>
            <a:r>
              <a:rPr lang="en-US" dirty="0" err="1" smtClean="0"/>
              <a:t>TimeZone</a:t>
            </a:r>
            <a:r>
              <a:rPr lang="en-US" dirty="0" smtClean="0"/>
              <a:t>" {</a:t>
            </a:r>
          </a:p>
          <a:p>
            <a:r>
              <a:rPr lang="en-US" dirty="0" smtClean="0"/>
              <a:t>        ...</a:t>
            </a:r>
          </a:p>
          <a:p>
            <a:r>
              <a:rPr lang="en-US" dirty="0" smtClean="0"/>
              <a:t>}</a:t>
            </a:r>
          </a:p>
          <a:p>
            <a:r>
              <a:rPr lang="en-US" dirty="0" smtClean="0"/>
              <a:t>} </a:t>
            </a:r>
          </a:p>
          <a:p>
            <a:endParaRPr lang="en-US" dirty="0" smtClean="0"/>
          </a:p>
          <a:p>
            <a:r>
              <a:rPr lang="en-US" dirty="0" smtClean="0"/>
              <a:t>Inside the node block, resource block is defined to configure DSC resources. Resource block starts with a name which should be the same as the DSC resource that we want to use. After the name identifier is specified and at last braces are used to delimit the block.</a:t>
            </a:r>
          </a:p>
          <a:p>
            <a:r>
              <a:rPr lang="en-US" dirty="0" smtClean="0"/>
              <a:t>Configuration </a:t>
            </a:r>
            <a:r>
              <a:rPr lang="en-US" dirty="0" err="1" smtClean="0"/>
              <a:t>OMSBook</a:t>
            </a:r>
            <a:r>
              <a:rPr lang="en-US" dirty="0" smtClean="0"/>
              <a:t> {</a:t>
            </a:r>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Node "</a:t>
            </a:r>
            <a:r>
              <a:rPr lang="en-US" dirty="0" err="1" smtClean="0"/>
              <a:t>TimeZone</a:t>
            </a:r>
            <a:r>
              <a:rPr lang="en-US" dirty="0" smtClean="0"/>
              <a:t>" {</a:t>
            </a:r>
          </a:p>
          <a:p>
            <a:r>
              <a:rPr lang="en-US" dirty="0" smtClean="0"/>
              <a:t>        </a:t>
            </a:r>
          </a:p>
          <a:p>
            <a:r>
              <a:rPr lang="en-US" dirty="0" smtClean="0"/>
              <a:t>        </a:t>
            </a:r>
            <a:r>
              <a:rPr lang="en-US" dirty="0" err="1" smtClean="0"/>
              <a:t>xTimeZone</a:t>
            </a:r>
            <a:r>
              <a:rPr lang="en-US" dirty="0" smtClean="0"/>
              <a:t> </a:t>
            </a:r>
            <a:r>
              <a:rPr lang="en-US" dirty="0" err="1" smtClean="0"/>
              <a:t>TimeZoneExample</a:t>
            </a:r>
            <a:endParaRPr lang="en-US" dirty="0" smtClean="0"/>
          </a:p>
          <a:p>
            <a:r>
              <a:rPr lang="en-US" dirty="0" smtClean="0"/>
              <a:t>        {</a:t>
            </a:r>
          </a:p>
          <a:p>
            <a:r>
              <a:rPr lang="en-US" dirty="0" smtClean="0"/>
              <a:t>            </a:t>
            </a:r>
            <a:r>
              <a:rPr lang="en-US" dirty="0" err="1" smtClean="0"/>
              <a:t>IsSingleInstance</a:t>
            </a:r>
            <a:r>
              <a:rPr lang="en-US" dirty="0" smtClean="0"/>
              <a:t> = 'Yes'</a:t>
            </a:r>
          </a:p>
          <a:p>
            <a:r>
              <a:rPr lang="en-US" dirty="0" smtClean="0"/>
              <a:t>            </a:t>
            </a:r>
            <a:r>
              <a:rPr lang="en-US" dirty="0" err="1" smtClean="0"/>
              <a:t>TimeZone</a:t>
            </a:r>
            <a:r>
              <a:rPr lang="en-US" dirty="0" smtClean="0"/>
              <a:t>       = 'E. Europe Standard Time'</a:t>
            </a:r>
          </a:p>
          <a:p>
            <a:r>
              <a:rPr lang="en-US" dirty="0" smtClean="0"/>
              <a:t>        }</a:t>
            </a:r>
          </a:p>
          <a:p>
            <a:r>
              <a:rPr lang="en-US" dirty="0" smtClean="0"/>
              <a:t>    }</a:t>
            </a:r>
          </a:p>
          <a:p>
            <a:r>
              <a:rPr lang="en-US" dirty="0" smtClean="0"/>
              <a:t>} </a:t>
            </a:r>
          </a:p>
          <a:p>
            <a:endParaRPr lang="en-US" dirty="0" smtClean="0"/>
          </a:p>
          <a:p>
            <a:endParaRPr lang="en-US" dirty="0" smtClean="0"/>
          </a:p>
          <a:p>
            <a:r>
              <a:rPr lang="en-US" dirty="0" smtClean="0"/>
              <a:t>Additional information:</a:t>
            </a:r>
          </a:p>
          <a:p>
            <a:r>
              <a:rPr lang="en-US" dirty="0" smtClean="0"/>
              <a:t>https://azure.microsoft.com/en-us/documentation/articles/automation-dsc-overview/</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7399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DSC Configuration is created it needs to be converted to Node Configuration so it can be distributed to Nodes. The instance of such conversion of single DSC Configuration to Node Configuration is called compilation job.</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45710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Configuration is the document that is distributed to Nodes so they can run it locally and check their state. Those documents are written in Managed Object Format (MOF). When DSC Configuration is converted to Node Configuration the latter receives name in the following format “&lt;DSC Configuration Name&gt;.&lt;Node Block Name&gt;”.</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7474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node is any machine that has its configuration managed by Azure Automation DSC Pull Server. Nodes pull Node Configurations from DSC Pull Server and maintain compliance according to what is defined in those configurations. Nodes run those configurations on defined interval and report their state to the DSC Pull server. Because Nodes initiate all the actions to the DSC Pull Server only outbound Internet connection is needed on them.</a:t>
            </a:r>
          </a:p>
          <a:p>
            <a:r>
              <a:rPr lang="en-US" dirty="0" smtClean="0"/>
              <a:t>For</a:t>
            </a:r>
            <a:r>
              <a:rPr lang="en-US" baseline="0" dirty="0" smtClean="0"/>
              <a:t> Windows machines WMF 5.0 and above is requirement</a:t>
            </a:r>
          </a:p>
          <a:p>
            <a:r>
              <a:rPr lang="en-US" baseline="0" dirty="0" smtClean="0"/>
              <a:t>For Linux machines PowerShell DSC for </a:t>
            </a:r>
            <a:r>
              <a:rPr lang="en-US" baseline="0" dirty="0" err="1" smtClean="0"/>
              <a:t>Liniux</a:t>
            </a:r>
            <a:r>
              <a:rPr lang="en-US" baseline="0" dirty="0" smtClean="0"/>
              <a:t> 1.1 and above is requirement.</a:t>
            </a:r>
          </a:p>
          <a:p>
            <a:endParaRPr lang="en-US" baseline="0" dirty="0" smtClean="0"/>
          </a:p>
          <a:p>
            <a:endParaRPr lang="en-US" baseline="0"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35143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Resources are the building blocks for creating and running configurations. DSC for Windows and Linux comes with a set of built-in resources that can be used out of the box. Additional DSC resources can be imported the same as PowerShell Modules are imported in Azure Automation. When additional DSC resource is used in a configuration, that resource will be pulled by the node from the Azure Automation DSC Pull Server prior to running the configuration.</a:t>
            </a:r>
          </a:p>
          <a:p>
            <a:endParaRPr lang="en-US" dirty="0" smtClean="0"/>
          </a:p>
          <a:p>
            <a:r>
              <a:rPr lang="en-US" dirty="0" smtClean="0"/>
              <a:t>Other assets from Azure Automation asset</a:t>
            </a:r>
            <a:r>
              <a:rPr lang="en-US" baseline="0" dirty="0" smtClean="0"/>
              <a:t> store can be used as global information for DSC Configurations</a:t>
            </a:r>
          </a:p>
          <a:p>
            <a:endParaRPr lang="en-US" baseline="0" dirty="0" smtClean="0"/>
          </a:p>
          <a:p>
            <a:endParaRPr lang="en-US" baseline="0" dirty="0" smtClean="0"/>
          </a:p>
          <a:p>
            <a:r>
              <a:rPr lang="en-US" smtClean="0"/>
              <a:t>Additional information:</a:t>
            </a:r>
          </a:p>
          <a:p>
            <a:r>
              <a:rPr lang="en-US"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5822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 Pull Server is the place where all the above resources are being managed. When Azure Automation Account is created a logical DSC Pull Server is created for that account to enable the DSC functionality.</a:t>
            </a:r>
          </a:p>
          <a:p>
            <a:endParaRPr lang="en-US"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4396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diagram represents the main steps from having DSC</a:t>
            </a:r>
            <a:r>
              <a:rPr lang="en-US" baseline="0" dirty="0" smtClean="0"/>
              <a:t> configuration to applying it to DSC nodes.</a:t>
            </a:r>
          </a:p>
          <a:p>
            <a:endParaRPr lang="en-US" baseline="0" dirty="0" smtClean="0"/>
          </a:p>
          <a:p>
            <a:endParaRPr lang="en-US" baseline="0" dirty="0" smtClean="0"/>
          </a:p>
          <a:p>
            <a:r>
              <a:rPr lang="en-US" dirty="0" smtClean="0"/>
              <a:t>Additional information:</a:t>
            </a:r>
          </a:p>
          <a:p>
            <a:r>
              <a:rPr lang="en-US" dirty="0" smtClean="0"/>
              <a:t>https://azure.microsoft.com/en-us/documentation/articles/automation-dsc-overview/</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40754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Credentials</a:t>
            </a:r>
            <a:r>
              <a:rPr lang="en-US" baseline="0" dirty="0" smtClean="0"/>
              <a:t> from asset store are stored securely and by using them in DSC Configurations they are passed securely. Use </a:t>
            </a:r>
            <a:r>
              <a:rPr lang="en-US" sz="1200" kern="1200" dirty="0" err="1" smtClean="0">
                <a:solidFill>
                  <a:schemeClr val="tx1"/>
                </a:solidFill>
                <a:latin typeface="+mn-lt"/>
                <a:ea typeface="+mn-ea"/>
                <a:cs typeface="+mn-cs"/>
              </a:rPr>
              <a:t>PSDscAllowPlainTextPassword</a:t>
            </a:r>
            <a:r>
              <a:rPr lang="en-US" sz="1200" kern="1200" dirty="0" smtClean="0">
                <a:solidFill>
                  <a:schemeClr val="tx1"/>
                </a:solidFill>
                <a:latin typeface="+mn-lt"/>
                <a:ea typeface="+mn-ea"/>
                <a:cs typeface="+mn-cs"/>
              </a:rPr>
              <a:t> = $True in configuration data when using credentials from asset store.</a:t>
            </a:r>
          </a:p>
          <a:p>
            <a:r>
              <a:rPr lang="en-US" sz="1200" kern="1200" dirty="0" smtClean="0">
                <a:solidFill>
                  <a:schemeClr val="tx1"/>
                </a:solidFill>
                <a:latin typeface="+mn-lt"/>
                <a:ea typeface="+mn-ea"/>
                <a:cs typeface="+mn-cs"/>
              </a:rPr>
              <a:t>Managing infrastructure as code is a mind shift and it is always better</a:t>
            </a:r>
            <a:r>
              <a:rPr lang="en-US" sz="1200" kern="1200" baseline="0" dirty="0" smtClean="0">
                <a:solidFill>
                  <a:schemeClr val="tx1"/>
                </a:solidFill>
                <a:latin typeface="+mn-lt"/>
                <a:ea typeface="+mn-ea"/>
                <a:cs typeface="+mn-cs"/>
              </a:rPr>
              <a:t> to start small</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29</a:t>
            </a:fld>
            <a:endParaRPr lang="en-US" dirty="0"/>
          </a:p>
        </p:txBody>
      </p:sp>
    </p:spTree>
    <p:extLst>
      <p:ext uri="{BB962C8B-B14F-4D97-AF65-F5344CB8AC3E}">
        <p14:creationId xmlns:p14="http://schemas.microsoft.com/office/powerpoint/2010/main" val="2460442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30</a:t>
            </a:fld>
            <a:endParaRPr lang="en-US" dirty="0"/>
          </a:p>
        </p:txBody>
      </p:sp>
    </p:spTree>
    <p:extLst>
      <p:ext uri="{BB962C8B-B14F-4D97-AF65-F5344CB8AC3E}">
        <p14:creationId xmlns:p14="http://schemas.microsoft.com/office/powerpoint/2010/main" val="3171084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provides</a:t>
            </a:r>
            <a:r>
              <a:rPr lang="en-US" baseline="0" dirty="0" smtClean="0"/>
              <a:t> information on the main components discussed in previous slides and how they are tied together.</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2272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https://azure.microsoft.com/en-us/pricing/details/automation/</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38896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starts walking trough more advanced Automation feature that</a:t>
            </a:r>
            <a:r>
              <a:rPr lang="en-US" baseline="0" dirty="0" smtClean="0"/>
              <a:t> can be used in DevOps </a:t>
            </a:r>
            <a:r>
              <a:rPr lang="en-US" baseline="0" dirty="0" err="1" smtClean="0"/>
              <a:t>scnearios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129420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DSC and DevOps.</a:t>
            </a:r>
          </a:p>
          <a:p>
            <a:r>
              <a:rPr lang="en-US" baseline="0" dirty="0" smtClean="0"/>
              <a:t>But first thing first, a coverage of Azure Automation to get familiar with it and its capabilities.</a:t>
            </a:r>
          </a:p>
          <a:p>
            <a:endParaRPr lang="en-US" baseline="0" dirty="0" smtClean="0"/>
          </a:p>
          <a:p>
            <a:r>
              <a:rPr lang="en-US" b="1" baseline="0" dirty="0" smtClean="0"/>
              <a:t>Azure Automation</a:t>
            </a:r>
            <a:endParaRPr lang="en-US" b="0" baseline="0" dirty="0" smtClean="0"/>
          </a:p>
          <a:p>
            <a:r>
              <a:rPr lang="en-US" b="0" baseline="0" dirty="0" smtClean="0"/>
              <a:t>We will cover basic Azure Automation terms and architecture  for Process Automation feature.</a:t>
            </a:r>
          </a:p>
          <a:p>
            <a:endParaRPr lang="en-US" b="0" baseline="0" dirty="0" smtClean="0"/>
          </a:p>
          <a:p>
            <a:r>
              <a:rPr lang="en-US" b="1" baseline="0" dirty="0" smtClean="0"/>
              <a:t>DSC</a:t>
            </a:r>
          </a:p>
          <a:p>
            <a:r>
              <a:rPr lang="en-US" b="0" baseline="0" dirty="0" smtClean="0"/>
              <a:t>We will cover basic Azure Automation terms and architecture  for DSC feature.</a:t>
            </a:r>
          </a:p>
          <a:p>
            <a:endParaRPr lang="en-US" b="0" baseline="0" dirty="0" smtClean="0"/>
          </a:p>
          <a:p>
            <a:r>
              <a:rPr lang="en-US" b="1" baseline="0" dirty="0" smtClean="0"/>
              <a:t>DevOps</a:t>
            </a:r>
          </a:p>
          <a:p>
            <a:r>
              <a:rPr lang="en-US" b="0" baseline="0" dirty="0" smtClean="0"/>
              <a:t>We will cover more advanced features of Azure Automation that are related to DevOps and you can take advantage to enhance your DevOps.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default, Azure Automation runbooks are executed on Worker nodes located in Azure that are shared between different automation accounts but jobs are completely isolated from each other in a secure manner. Because jobs on Azure worker nodes it is hard to access resources that are located </a:t>
            </a:r>
            <a:r>
              <a:rPr lang="en-US" dirty="0" err="1" smtClean="0"/>
              <a:t>on-premise</a:t>
            </a:r>
            <a:r>
              <a:rPr lang="en-US" dirty="0" smtClean="0"/>
              <a:t>. Fortunately, Azure Automation has a solution for that called Hybrid Worker. Simply put you can connect on-premises server to your Azure Automation Account and when you run runbooks you can say that you want to be executed on that server instead in Azure. The runbooks are stored and managed in Azure Automation but delivered to one or more on-premises servers and executed there. The server designated for Hybrid Worker does not need inbound connection to Internet, only outbound. The Hybrid worker initiates all communication to Azure Automation in the cloud. When a runbook is started from Azure Preview Portal to a Hybrid Worker, the Hybrid Worker creates a retrieve instruction for the runbook. The Hybrid Worker pulls down the runbook and any assets before running it. Assets that that are retrieved in the runbook are also pulled by the Hybrid Worker from Azure Automation. When Hybrid Worker is being setup it is added in a Hybrid Runbook Worker Group. In a Hybrid Runbook Worker Group, you can put one or multiple servers. When you start a runbook you designate on which Hybrid Runbook Worker Group should be running. By having a Hybrid Runbook Worker Group with more than one node you achieve high-availability, because runbooks will start only on servers that are running and healthy.</a:t>
            </a:r>
          </a:p>
          <a:p>
            <a:endParaRPr lang="en-US" dirty="0" smtClean="0"/>
          </a:p>
          <a:p>
            <a:r>
              <a:rPr lang="en-US" dirty="0" smtClean="0"/>
              <a:t>Additional</a:t>
            </a:r>
            <a:r>
              <a:rPr lang="en-US" baseline="0" dirty="0" smtClean="0"/>
              <a:t> information:</a:t>
            </a:r>
          </a:p>
          <a:p>
            <a:r>
              <a:rPr lang="en-US" dirty="0" smtClean="0"/>
              <a:t>https://azure.microsoft.com/en-us/documentation/articles/automation-hybrid-runbook-worker/</a:t>
            </a:r>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2989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Hybrid workers are very useful for on-premises resources.</a:t>
            </a:r>
            <a:r>
              <a:rPr lang="en-US" baseline="0" dirty="0" smtClean="0"/>
              <a:t> Basically trough that feature Azure Automation provides single management of resources located on-premises and in the cloud.</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35</a:t>
            </a:fld>
            <a:endParaRPr lang="en-US" dirty="0"/>
          </a:p>
        </p:txBody>
      </p:sp>
    </p:spTree>
    <p:extLst>
      <p:ext uri="{BB962C8B-B14F-4D97-AF65-F5344CB8AC3E}">
        <p14:creationId xmlns:p14="http://schemas.microsoft.com/office/powerpoint/2010/main" val="1091215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webhook</a:t>
            </a:r>
            <a:r>
              <a:rPr lang="en-US" dirty="0" smtClean="0"/>
              <a:t> gives you the ability to start a runbook with a simple web request. This allows other services or applications to start runbooks without implementing the Azure Automation API. For example, such services are Visual Studio Online, GitHub, Azure alerts and OMS. When a </a:t>
            </a:r>
            <a:r>
              <a:rPr lang="en-US" dirty="0" err="1" smtClean="0"/>
              <a:t>webhook</a:t>
            </a:r>
            <a:r>
              <a:rPr lang="en-US" dirty="0" smtClean="0"/>
              <a:t> is created a few properties needs to be specified:</a:t>
            </a:r>
          </a:p>
          <a:p>
            <a:r>
              <a:rPr lang="en-US" dirty="0" smtClean="0"/>
              <a:t>•	Name – Name is irrelevant to the service that will call the runbook. This property is used to identify the runbook in Azure Automation. As a best practice, you should give the </a:t>
            </a:r>
            <a:r>
              <a:rPr lang="en-US" dirty="0" err="1" smtClean="0"/>
              <a:t>webhook</a:t>
            </a:r>
            <a:r>
              <a:rPr lang="en-US" dirty="0" smtClean="0"/>
              <a:t> a name related to the service that will use it.</a:t>
            </a:r>
          </a:p>
          <a:p>
            <a:r>
              <a:rPr lang="en-US" dirty="0" smtClean="0"/>
              <a:t>•	Enabled – This property designates whether the </a:t>
            </a:r>
            <a:r>
              <a:rPr lang="en-US" dirty="0" err="1" smtClean="0"/>
              <a:t>webhook</a:t>
            </a:r>
            <a:r>
              <a:rPr lang="en-US" dirty="0" smtClean="0"/>
              <a:t> should be enabled or disabled. Default value is enabled.</a:t>
            </a:r>
          </a:p>
          <a:p>
            <a:r>
              <a:rPr lang="en-US" dirty="0" smtClean="0"/>
              <a:t>•	Expires – Every </a:t>
            </a:r>
            <a:r>
              <a:rPr lang="en-US" dirty="0" err="1" smtClean="0"/>
              <a:t>webhook</a:t>
            </a:r>
            <a:r>
              <a:rPr lang="en-US" dirty="0" smtClean="0"/>
              <a:t> has expiration date. Once </a:t>
            </a:r>
            <a:r>
              <a:rPr lang="en-US" dirty="0" err="1" smtClean="0"/>
              <a:t>webhook</a:t>
            </a:r>
            <a:r>
              <a:rPr lang="en-US" dirty="0" smtClean="0"/>
              <a:t> is created its expiration date cannot be modified. A </a:t>
            </a:r>
            <a:r>
              <a:rPr lang="en-US" dirty="0" err="1" smtClean="0"/>
              <a:t>webhook</a:t>
            </a:r>
            <a:r>
              <a:rPr lang="en-US" dirty="0" smtClean="0"/>
              <a:t> that has reached expiration date cannot be re-enabled. In order to replace expired runbook you must generate a new one.</a:t>
            </a:r>
          </a:p>
          <a:p>
            <a:r>
              <a:rPr lang="en-US" dirty="0" smtClean="0"/>
              <a:t>•	URL – This is the URL of the </a:t>
            </a:r>
            <a:r>
              <a:rPr lang="en-US" dirty="0" err="1" smtClean="0"/>
              <a:t>webhook</a:t>
            </a:r>
            <a:r>
              <a:rPr lang="en-US" dirty="0" smtClean="0"/>
              <a:t>. It is unique address to which a web request is executed from another service. This URL is automatically generated by the service and you cannot change it on your own. The URL also contains token that authorizes other services to execute the runbook.  It can be viewed only upon creation and once it is created cannot be retrieved. </a:t>
            </a:r>
            <a:r>
              <a:rPr lang="en-US" dirty="0" err="1" smtClean="0"/>
              <a:t>Webhook</a:t>
            </a:r>
            <a:r>
              <a:rPr lang="en-US" dirty="0" smtClean="0"/>
              <a:t> URLs should be stored in secure location.</a:t>
            </a:r>
          </a:p>
          <a:p>
            <a:r>
              <a:rPr lang="en-US" dirty="0" smtClean="0"/>
              <a:t>If a runbook has mandatory input parameters, we must give values to those parameters upon </a:t>
            </a:r>
            <a:r>
              <a:rPr lang="en-US" dirty="0" err="1" smtClean="0"/>
              <a:t>webhook</a:t>
            </a:r>
            <a:r>
              <a:rPr lang="en-US" dirty="0" smtClean="0"/>
              <a:t> creation. If there are input parameters that are not mandatory, we can assign values but we are not obligated to do it. Multiple </a:t>
            </a:r>
            <a:r>
              <a:rPr lang="en-US" dirty="0" err="1" smtClean="0"/>
              <a:t>webhooks</a:t>
            </a:r>
            <a:r>
              <a:rPr lang="en-US" dirty="0" smtClean="0"/>
              <a:t> linked to a single runbook can each use different parameter values. When a service starts a runbook using a </a:t>
            </a:r>
            <a:r>
              <a:rPr lang="en-US" dirty="0" err="1" smtClean="0"/>
              <a:t>webhook</a:t>
            </a:r>
            <a:r>
              <a:rPr lang="en-US" dirty="0" smtClean="0"/>
              <a:t>, it cannot override the parameter values defined in the </a:t>
            </a:r>
            <a:r>
              <a:rPr lang="en-US" dirty="0" err="1" smtClean="0"/>
              <a:t>webhook</a:t>
            </a:r>
            <a:r>
              <a:rPr lang="en-US" dirty="0" smtClean="0"/>
              <a:t>. To be able to send data into the runbook you must create input parameter called $</a:t>
            </a:r>
            <a:r>
              <a:rPr lang="en-US" dirty="0" err="1" smtClean="0"/>
              <a:t>WebhookData</a:t>
            </a:r>
            <a:r>
              <a:rPr lang="en-US" dirty="0" smtClean="0"/>
              <a:t> of type [object]. This object will contain the data that is included in the web request to the </a:t>
            </a:r>
            <a:r>
              <a:rPr lang="en-US" dirty="0" err="1" smtClean="0"/>
              <a:t>webhook</a:t>
            </a:r>
            <a:r>
              <a:rPr lang="en-US" dirty="0" smtClean="0"/>
              <a:t>. The $</a:t>
            </a:r>
            <a:r>
              <a:rPr lang="en-US" dirty="0" err="1" smtClean="0"/>
              <a:t>WebhookData</a:t>
            </a:r>
            <a:r>
              <a:rPr lang="en-US" dirty="0" smtClean="0"/>
              <a:t> object has three properties:</a:t>
            </a:r>
          </a:p>
          <a:p>
            <a:r>
              <a:rPr lang="en-US" dirty="0" smtClean="0"/>
              <a:t>•	</a:t>
            </a:r>
            <a:r>
              <a:rPr lang="en-US" dirty="0" err="1" smtClean="0"/>
              <a:t>WebhookName</a:t>
            </a:r>
            <a:r>
              <a:rPr lang="en-US" dirty="0" smtClean="0"/>
              <a:t> – Contains the name of the </a:t>
            </a:r>
            <a:r>
              <a:rPr lang="en-US" dirty="0" err="1" smtClean="0"/>
              <a:t>webhook</a:t>
            </a:r>
            <a:r>
              <a:rPr lang="en-US" dirty="0" smtClean="0"/>
              <a:t>.</a:t>
            </a:r>
          </a:p>
          <a:p>
            <a:r>
              <a:rPr lang="en-US" dirty="0" smtClean="0"/>
              <a:t>•	</a:t>
            </a:r>
            <a:r>
              <a:rPr lang="en-US" dirty="0" err="1" smtClean="0"/>
              <a:t>RequestHeader</a:t>
            </a:r>
            <a:r>
              <a:rPr lang="en-US" dirty="0" smtClean="0"/>
              <a:t> – Contains the headers of the web request in a hash table format.</a:t>
            </a:r>
          </a:p>
          <a:p>
            <a:r>
              <a:rPr lang="en-US" dirty="0" smtClean="0"/>
              <a:t>•	</a:t>
            </a:r>
            <a:r>
              <a:rPr lang="en-US" dirty="0" err="1" smtClean="0"/>
              <a:t>RequstBody</a:t>
            </a:r>
            <a:r>
              <a:rPr lang="en-US" dirty="0" smtClean="0"/>
              <a:t> – Contains the body of the web request. This property can contain various types of data like string, JSON, XML or form encoded data. You must write your runbook in a way that is able to convert and format the data that is passed.</a:t>
            </a:r>
          </a:p>
          <a:p>
            <a:r>
              <a:rPr lang="en-US" dirty="0" smtClean="0"/>
              <a:t>When value for $</a:t>
            </a:r>
            <a:r>
              <a:rPr lang="en-US" dirty="0" err="1" smtClean="0"/>
              <a:t>WebhookData</a:t>
            </a:r>
            <a:r>
              <a:rPr lang="en-US" dirty="0" smtClean="0"/>
              <a:t> input object is specified during </a:t>
            </a:r>
            <a:r>
              <a:rPr lang="en-US" dirty="0" err="1" smtClean="0"/>
              <a:t>webhook</a:t>
            </a:r>
            <a:r>
              <a:rPr lang="en-US" dirty="0" smtClean="0"/>
              <a:t> creation that value will be overridden when the </a:t>
            </a:r>
            <a:r>
              <a:rPr lang="en-US" dirty="0" err="1" smtClean="0"/>
              <a:t>webhook</a:t>
            </a:r>
            <a:r>
              <a:rPr lang="en-US" dirty="0" smtClean="0"/>
              <a:t> is called from another service. </a:t>
            </a:r>
          </a:p>
          <a:p>
            <a:r>
              <a:rPr lang="en-US" dirty="0" smtClean="0"/>
              <a:t>As the URL of the </a:t>
            </a:r>
            <a:r>
              <a:rPr lang="en-US" dirty="0" err="1" smtClean="0"/>
              <a:t>webhook</a:t>
            </a:r>
            <a:r>
              <a:rPr lang="en-US" dirty="0" smtClean="0"/>
              <a:t> is sensitive data and can be compromised it is best practice to include additional logic in your runbook on the data passed to $</a:t>
            </a:r>
            <a:r>
              <a:rPr lang="en-US" dirty="0" err="1" smtClean="0"/>
              <a:t>WebhookData</a:t>
            </a:r>
            <a:r>
              <a:rPr lang="en-US" dirty="0" smtClean="0"/>
              <a:t>. Such logic could be to check if specific data is passed to the runbook and that data can only come from the service for which the </a:t>
            </a:r>
            <a:r>
              <a:rPr lang="en-US" dirty="0" err="1" smtClean="0"/>
              <a:t>webhook</a:t>
            </a:r>
            <a:r>
              <a:rPr lang="en-US" dirty="0" smtClean="0"/>
              <a:t> was intended to.</a:t>
            </a:r>
          </a:p>
          <a:p>
            <a:endParaRPr lang="en-US" dirty="0" smtClean="0"/>
          </a:p>
          <a:p>
            <a:endParaRPr lang="en-US" dirty="0" smtClean="0"/>
          </a:p>
          <a:p>
            <a:r>
              <a:rPr lang="en-US" dirty="0" smtClean="0"/>
              <a:t>Additional information:</a:t>
            </a:r>
          </a:p>
          <a:p>
            <a:r>
              <a:rPr lang="en-US" dirty="0" smtClean="0"/>
              <a:t>https://azure.microsoft.com/en-us/documentation/articles/automation-webhooks/</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2119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Webhook</a:t>
            </a:r>
            <a:r>
              <a:rPr lang="en-US" baseline="0" dirty="0" smtClean="0"/>
              <a:t> URLs are like passwords so they should be stored in secure stores. </a:t>
            </a:r>
          </a:p>
          <a:p>
            <a:r>
              <a:rPr lang="en-US" baseline="0" dirty="0" smtClean="0"/>
              <a:t>Always implement additional logic in your runbooks like including Authorization value (something like Key word) that allows the runbook to be executed fully. If that value is not passed runbook should fail.</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37</a:t>
            </a:fld>
            <a:endParaRPr lang="en-US" dirty="0"/>
          </a:p>
        </p:txBody>
      </p:sp>
    </p:spTree>
    <p:extLst>
      <p:ext uri="{BB962C8B-B14F-4D97-AF65-F5344CB8AC3E}">
        <p14:creationId xmlns:p14="http://schemas.microsoft.com/office/powerpoint/2010/main" val="127022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author runbooks you usually go through a number of changes before reaching to a runbook version that gives you the desired results. But even when you reach that version you often introduce small improvements or introduce new features to your runbook. The point is that a runbook has a lifecycle with a number of changes made through it.  When a change to a runbook is made it needs to be documented. Documentation provides the reason why the change was introduced and also gives the state of the runbook before the change and after the change. It also gives information when the change was made and by whom. To ease this process source control system are used. The term for change in source control system that is mostly used is revision. Source control systems track those revisions automatically. Revisions can be compared, restored, and with some types of files, merged. Runbooks should always be treated as a code and because of that you should always use source control system when you author them. </a:t>
            </a:r>
          </a:p>
          <a:p>
            <a:r>
              <a:rPr lang="en-US" dirty="0" smtClean="0"/>
              <a:t>Currently Azure Automation out of the box allows integration with source control system called GitHub. Integration with another system called Visual Studio Online is planned as well but for later period.</a:t>
            </a:r>
          </a:p>
          <a:p>
            <a:endParaRPr lang="en-US" dirty="0" smtClean="0"/>
          </a:p>
          <a:p>
            <a:endParaRPr lang="en-US" dirty="0" smtClean="0"/>
          </a:p>
          <a:p>
            <a:r>
              <a:rPr lang="en-US" dirty="0" smtClean="0"/>
              <a:t>Additional information:</a:t>
            </a:r>
          </a:p>
          <a:p>
            <a:r>
              <a:rPr lang="en-US" dirty="0" smtClean="0"/>
              <a:t>https://azure.microsoft.com/en-us/documentation/articles/automation-source-control-integration/</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9224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39</a:t>
            </a:fld>
            <a:endParaRPr lang="en-US" dirty="0"/>
          </a:p>
        </p:txBody>
      </p:sp>
    </p:spTree>
    <p:extLst>
      <p:ext uri="{BB962C8B-B14F-4D97-AF65-F5344CB8AC3E}">
        <p14:creationId xmlns:p14="http://schemas.microsoft.com/office/powerpoint/2010/main" val="1555360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Azure Automation represents in general.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Azure Automation is a service that will help you in automating manual, long-running, error-prone and frequently repeated tasks that you need to perform in any cloud or on-premises  environment. Currently Azure Automation has two major features: Process Automation and Desired State Configuration (DSC), the latter which is in public preview  Strangely, premise (no “s”) and premises (with an “s”) have very different meanings in English.</a:t>
            </a:r>
          </a:p>
          <a:p>
            <a:r>
              <a:rPr lang="en-US" sz="1200" kern="1200" dirty="0" smtClean="0">
                <a:solidFill>
                  <a:schemeClr val="tx1"/>
                </a:solidFill>
                <a:effectLst/>
                <a:latin typeface="+mn-lt"/>
                <a:ea typeface="+mn-ea"/>
                <a:cs typeface="+mn-cs"/>
              </a:rPr>
              <a:t>When we talk about Azure Automation and more specifically to Process Automation we should mention that the service has on-premises equivalent products which are System Center Orchestrator (</a:t>
            </a:r>
            <a:r>
              <a:rPr lang="en-US" sz="1200" kern="1200" dirty="0" err="1" smtClean="0">
                <a:solidFill>
                  <a:schemeClr val="tx1"/>
                </a:solidFill>
                <a:effectLst/>
                <a:latin typeface="+mn-lt"/>
                <a:ea typeface="+mn-ea"/>
                <a:cs typeface="+mn-cs"/>
              </a:rPr>
              <a:t>SCOrch</a:t>
            </a:r>
            <a:r>
              <a:rPr lang="en-US" sz="1200" kern="1200" dirty="0" smtClean="0">
                <a:solidFill>
                  <a:schemeClr val="tx1"/>
                </a:solidFill>
                <a:effectLst/>
                <a:latin typeface="+mn-lt"/>
                <a:ea typeface="+mn-ea"/>
                <a:cs typeface="+mn-cs"/>
              </a:rPr>
              <a:t>) and System Center Service Management Automation (SMA).  Some of the advantages of Azure Automation over those on-premises products are:</a:t>
            </a:r>
          </a:p>
          <a:p>
            <a:pPr lvl="0"/>
            <a:r>
              <a:rPr lang="en-US" sz="1200" b="1" kern="1200" dirty="0" smtClean="0">
                <a:solidFill>
                  <a:schemeClr val="tx1"/>
                </a:solidFill>
                <a:effectLst/>
                <a:latin typeface="+mn-lt"/>
                <a:ea typeface="+mn-ea"/>
                <a:cs typeface="+mn-cs"/>
              </a:rPr>
              <a:t>Faster release cycles</a:t>
            </a:r>
            <a:r>
              <a:rPr lang="en-US" sz="1200" kern="1200" dirty="0" smtClean="0">
                <a:solidFill>
                  <a:schemeClr val="tx1"/>
                </a:solidFill>
                <a:effectLst/>
                <a:latin typeface="+mn-lt"/>
                <a:ea typeface="+mn-ea"/>
                <a:cs typeface="+mn-cs"/>
              </a:rPr>
              <a:t> – As a cloud service Azure Automation is being updates with new features and bug fixes every month.</a:t>
            </a:r>
          </a:p>
          <a:p>
            <a:pPr lvl="0"/>
            <a:r>
              <a:rPr lang="en-US" sz="1200" b="1" kern="1200" dirty="0" smtClean="0">
                <a:solidFill>
                  <a:schemeClr val="tx1"/>
                </a:solidFill>
                <a:effectLst/>
                <a:latin typeface="+mn-lt"/>
                <a:ea typeface="+mn-ea"/>
                <a:cs typeface="+mn-cs"/>
              </a:rPr>
              <a:t>Different types of runbooks</a:t>
            </a:r>
            <a:r>
              <a:rPr lang="en-US" sz="1200" kern="1200" dirty="0" smtClean="0">
                <a:solidFill>
                  <a:schemeClr val="tx1"/>
                </a:solidFill>
                <a:effectLst/>
                <a:latin typeface="+mn-lt"/>
                <a:ea typeface="+mn-ea"/>
                <a:cs typeface="+mn-cs"/>
              </a:rPr>
              <a:t> – Azure Automation supports three types of runbooks: Graphical, PowerShell Workflow  and PowerShell script.</a:t>
            </a:r>
          </a:p>
          <a:p>
            <a:pPr lvl="0"/>
            <a:r>
              <a:rPr lang="en-US" sz="1200" b="1" kern="1200" dirty="0" smtClean="0">
                <a:solidFill>
                  <a:schemeClr val="tx1"/>
                </a:solidFill>
                <a:effectLst/>
                <a:latin typeface="+mn-lt"/>
                <a:ea typeface="+mn-ea"/>
                <a:cs typeface="+mn-cs"/>
              </a:rPr>
              <a:t>Zero infrastructure</a:t>
            </a:r>
            <a:r>
              <a:rPr lang="en-US" sz="1200" kern="1200" dirty="0" smtClean="0">
                <a:solidFill>
                  <a:schemeClr val="tx1"/>
                </a:solidFill>
                <a:effectLst/>
                <a:latin typeface="+mn-lt"/>
                <a:ea typeface="+mn-ea"/>
                <a:cs typeface="+mn-cs"/>
              </a:rPr>
              <a:t> – Creating and executing runbooks in Azure Automation does not require deploying infrastructure.</a:t>
            </a:r>
          </a:p>
          <a:p>
            <a:r>
              <a:rPr lang="en-US" sz="1200" kern="1200" dirty="0" smtClean="0">
                <a:solidFill>
                  <a:schemeClr val="tx1"/>
                </a:solidFill>
                <a:effectLst/>
                <a:latin typeface="+mn-lt"/>
                <a:ea typeface="+mn-ea"/>
                <a:cs typeface="+mn-cs"/>
              </a:rPr>
              <a:t>These main advantages over the on-premises products make Azure Automation much more flexible and easier service with richer feature set.</a:t>
            </a:r>
          </a:p>
          <a:p>
            <a:r>
              <a:rPr lang="en-US" sz="1200" kern="1200" dirty="0" smtClean="0">
                <a:solidFill>
                  <a:schemeClr val="tx1"/>
                </a:solidFill>
                <a:effectLst/>
                <a:latin typeface="+mn-lt"/>
                <a:ea typeface="+mn-ea"/>
                <a:cs typeface="+mn-cs"/>
              </a:rPr>
              <a:t> Some “PowerShell Workflow” and “PowerShell workflow” mixed throughout the chapter. We should check MSDN / TechNet documentation and standardize throughout the chapter.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Additional info</a:t>
            </a:r>
          </a:p>
          <a:p>
            <a:r>
              <a:rPr lang="en-US" sz="1200" kern="1200" dirty="0" smtClean="0">
                <a:solidFill>
                  <a:schemeClr val="tx1"/>
                </a:solidFill>
                <a:effectLst/>
                <a:latin typeface="+mn-lt"/>
                <a:ea typeface="+mn-ea"/>
                <a:cs typeface="+mn-cs"/>
              </a:rPr>
              <a:t>https://azure.microsoft.com/en-us/documentation/articles/automation-intro/</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81">
              <a:lnSpc>
                <a:spcPct val="90000"/>
              </a:lnSpc>
              <a:spcBef>
                <a:spcPts val="600"/>
              </a:spcBef>
              <a:defRPr/>
            </a:pPr>
            <a:r>
              <a:rPr lang="en-US" sz="900" b="1" dirty="0" smtClean="0">
                <a:solidFill>
                  <a:schemeClr val="bg2"/>
                </a:solidFill>
              </a:rPr>
              <a:t>Creation, monitoring, management, and deployment of resources in hybrid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Securely manage and monitor tasks using a runbook across on-premises and cloud environments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Manage</a:t>
            </a:r>
            <a:r>
              <a:rPr lang="en-US" sz="900" spc="-20" baseline="0" dirty="0" smtClean="0">
                <a:gradFill>
                  <a:gsLst>
                    <a:gs pos="0">
                      <a:srgbClr val="505050"/>
                    </a:gs>
                    <a:gs pos="100000">
                      <a:srgbClr val="505050"/>
                    </a:gs>
                  </a:gsLst>
                  <a:lin ang="5400000" scaled="0"/>
                </a:gradFill>
              </a:rPr>
              <a:t> on-</a:t>
            </a:r>
            <a:r>
              <a:rPr lang="en-US" sz="900" spc="-20" baseline="0" dirty="0" err="1" smtClean="0">
                <a:gradFill>
                  <a:gsLst>
                    <a:gs pos="0">
                      <a:srgbClr val="505050"/>
                    </a:gs>
                    <a:gs pos="100000">
                      <a:srgbClr val="505050"/>
                    </a:gs>
                  </a:gsLst>
                  <a:lin ang="5400000" scaled="0"/>
                </a:gradFill>
              </a:rPr>
              <a:t>prem</a:t>
            </a:r>
            <a:r>
              <a:rPr lang="en-US" sz="900" spc="-20" baseline="0" dirty="0" smtClean="0">
                <a:gradFill>
                  <a:gsLst>
                    <a:gs pos="0">
                      <a:srgbClr val="505050"/>
                    </a:gs>
                    <a:gs pos="100000">
                      <a:srgbClr val="505050"/>
                    </a:gs>
                  </a:gsLst>
                  <a:lin ang="5400000" scaled="0"/>
                </a:gradFill>
              </a:rPr>
              <a:t> resources in a secure manner with Hybrid Worker</a:t>
            </a:r>
            <a:endParaRPr lang="en-US" sz="900"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Automate repetitive tasks with Azure Automation to start runbooks daily, hourly, or at a single point in the future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Ready-to-use automation sample, utility, and scenario runbooks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Import sample runbooks from Runbook Gallery or create your own</a:t>
            </a:r>
          </a:p>
          <a:p>
            <a:pPr marL="171450" marR="0" indent="-171450" algn="l" defTabSz="914281" rtl="0" eaLnBrk="1" fontAlgn="base" latinLnBrk="0" hangingPunct="1">
              <a:lnSpc>
                <a:spcPct val="90000"/>
              </a:lnSpc>
              <a:spcBef>
                <a:spcPts val="588"/>
              </a:spcBef>
              <a:spcAft>
                <a:spcPct val="0"/>
              </a:spcAft>
              <a:buClrTx/>
              <a:buSzTx/>
              <a:buFont typeface="Arial" panose="020B0604020202020204" pitchFamily="34" charset="0"/>
              <a:buChar char="•"/>
              <a:tabLst/>
              <a:defRPr/>
            </a:pPr>
            <a:r>
              <a:rPr lang="en-US" sz="900" spc="-20" dirty="0" smtClean="0">
                <a:gradFill>
                  <a:gsLst>
                    <a:gs pos="0">
                      <a:srgbClr val="505050"/>
                    </a:gs>
                    <a:gs pos="100000">
                      <a:srgbClr val="505050"/>
                    </a:gs>
                  </a:gsLst>
                  <a:lin ang="5400000" scaled="0"/>
                </a:gradFill>
              </a:rPr>
              <a:t>Leverage the work of the community to build runbooks quickly</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Import PowerShell</a:t>
            </a:r>
            <a:r>
              <a:rPr lang="en-US" sz="900" spc="-20" baseline="0" dirty="0" smtClean="0">
                <a:gradFill>
                  <a:gsLst>
                    <a:gs pos="0">
                      <a:srgbClr val="505050"/>
                    </a:gs>
                    <a:gs pos="100000">
                      <a:srgbClr val="505050"/>
                    </a:gs>
                  </a:gsLst>
                  <a:lin ang="5400000" scaled="0"/>
                </a:gradFill>
              </a:rPr>
              <a:t> Modules from PowerShell Gallery and use them in automating your management</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baseline="0" dirty="0" smtClean="0">
                <a:gradFill>
                  <a:gsLst>
                    <a:gs pos="0">
                      <a:srgbClr val="505050"/>
                    </a:gs>
                    <a:gs pos="100000">
                      <a:srgbClr val="505050"/>
                    </a:gs>
                  </a:gsLst>
                  <a:lin ang="5400000" scaled="0"/>
                </a:gradFill>
              </a:rPr>
              <a:t>Import DSC Resources from PowerShell Gallery and use them to build and maintain your infrastructure as code</a:t>
            </a:r>
            <a:endParaRPr lang="en-US" sz="900"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endParaRPr lang="en-US" sz="9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900" b="1" spc="-70" dirty="0" smtClean="0">
                <a:solidFill>
                  <a:srgbClr val="00187B"/>
                </a:solidFill>
              </a:rPr>
              <a:t>Runbook monitoring with easy-to-read dashboard charts and log records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the chart, jobs table, and quick-glance section of the automation dashboard</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Monitor the state of your runbooks and troubleshoot your runbook jobs</a:t>
            </a: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22563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81" rtl="0" eaLnBrk="1" fontAlgn="base" latinLnBrk="0" hangingPunct="1">
              <a:lnSpc>
                <a:spcPct val="90000"/>
              </a:lnSpc>
              <a:spcBef>
                <a:spcPts val="588"/>
              </a:spcBef>
              <a:spcAft>
                <a:spcPct val="0"/>
              </a:spcAft>
              <a:buClrTx/>
              <a:buSzTx/>
              <a:buFontTx/>
              <a:buNone/>
              <a:tabLst/>
              <a:defRPr/>
            </a:pPr>
            <a:r>
              <a:rPr lang="en-US" sz="900" b="1" dirty="0" smtClean="0">
                <a:solidFill>
                  <a:srgbClr val="00187B"/>
                </a:solidFill>
              </a:rPr>
              <a:t>Integration with the services you depend on</a:t>
            </a:r>
            <a:endParaRPr lang="en-US" sz="900" b="1" spc="-20" dirty="0" smtClean="0">
              <a:gradFill>
                <a:gsLst>
                  <a:gs pos="0">
                    <a:srgbClr val="505050"/>
                  </a:gs>
                  <a:gs pos="100000">
                    <a:srgbClr val="505050"/>
                  </a:gs>
                </a:gsLst>
                <a:lin ang="5400000" scaled="0"/>
              </a:gradFill>
            </a:endParaRP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Automation runbooks work with Azure Websites, Virtual Machines, Storage, SQL Server, and other popular Azure services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Easily integrate virtually any service offering public Internet APIs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Use </a:t>
            </a:r>
            <a:r>
              <a:rPr lang="en-US" sz="900" spc="-20" dirty="0" err="1" smtClean="0">
                <a:gradFill>
                  <a:gsLst>
                    <a:gs pos="0">
                      <a:srgbClr val="505050"/>
                    </a:gs>
                    <a:gs pos="100000">
                      <a:srgbClr val="505050"/>
                    </a:gs>
                  </a:gsLst>
                  <a:lin ang="5400000" scaled="0"/>
                </a:gradFill>
              </a:rPr>
              <a:t>webhooks</a:t>
            </a:r>
            <a:r>
              <a:rPr lang="en-US" sz="900" spc="-20" dirty="0" smtClean="0">
                <a:gradFill>
                  <a:gsLst>
                    <a:gs pos="0">
                      <a:srgbClr val="505050"/>
                    </a:gs>
                    <a:gs pos="100000">
                      <a:srgbClr val="505050"/>
                    </a:gs>
                  </a:gsLst>
                  <a:lin ang="5400000" scaled="0"/>
                </a:gradFill>
              </a:rPr>
              <a:t> for runbooks to integrate with any modern web service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defTabSz="914281">
              <a:lnSpc>
                <a:spcPct val="90000"/>
              </a:lnSpc>
              <a:spcBef>
                <a:spcPts val="600"/>
              </a:spcBef>
              <a:defRPr/>
            </a:pPr>
            <a:r>
              <a:rPr lang="en-US" sz="900" b="1" spc="-70" dirty="0" smtClean="0">
                <a:solidFill>
                  <a:srgbClr val="00187B"/>
                </a:solidFill>
              </a:rPr>
              <a:t>Reliable automation through efficient handling of processes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Create checkpoints to resume your workflow after unexpected errors, crashes, and network issues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Protect your long-running and expensive tasks from unexpected interruption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20" dirty="0" smtClean="0">
                <a:solidFill>
                  <a:schemeClr val="bg2"/>
                </a:solidFill>
              </a:rPr>
              <a:t>Automation activity reports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Get reports based on runbook and job information</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Check up on your automation daily, schedule reports daily, and link runbooks to reports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201100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overall</a:t>
            </a:r>
            <a:r>
              <a:rPr lang="en-US" baseline="0" dirty="0" smtClean="0"/>
              <a:t> structure of Azure Automation – Automation accounts and Dashboards (UI).</a:t>
            </a:r>
          </a:p>
          <a:p>
            <a:endParaRPr lang="en-US" baseline="0" dirty="0" smtClean="0"/>
          </a:p>
          <a:p>
            <a:r>
              <a:rPr lang="en-US" baseline="0" dirty="0" smtClean="0"/>
              <a:t>Automation Account </a:t>
            </a:r>
          </a:p>
          <a:p>
            <a:r>
              <a:rPr lang="en-US" dirty="0" smtClean="0"/>
              <a:t>When you start Azure Automation for the first time, you must create at least one Automation account. Automation accounts allow you to isolate your Automation resources (runbooks, assets, configurations) from the Automation resources contained in other Automation accounts. You can use Automation accounts to separate Automation resources into separate logical environments. For example, you might use one account for development and another for production.</a:t>
            </a:r>
          </a:p>
          <a:p>
            <a:r>
              <a:rPr lang="en-US" dirty="0" smtClean="0"/>
              <a:t>The Automation resources for each Automation account are associated with a single Azure region, but Automation accounts can manage Azure services in any region. The main reason to create Automation accounts in different regions would be if you have policies that require data and resources to be isolated to a specific region.</a:t>
            </a:r>
          </a:p>
          <a:p>
            <a:endParaRPr lang="en-US" baseline="0" dirty="0" smtClean="0"/>
          </a:p>
          <a:p>
            <a:r>
              <a:rPr lang="en-US" baseline="0" dirty="0" smtClean="0"/>
              <a:t>Dashboards</a:t>
            </a:r>
          </a:p>
          <a:p>
            <a:r>
              <a:rPr lang="en-US" baseline="0" dirty="0" smtClean="0"/>
              <a:t>Ibiza based portal. Fast, fluid and responsive HTML 5 interface. Beautiful graphics. Modern browsers support.</a:t>
            </a:r>
          </a:p>
          <a:p>
            <a:endParaRPr lang="en-US" dirty="0" smtClean="0"/>
          </a:p>
          <a:p>
            <a:r>
              <a:rPr lang="en-US" dirty="0" smtClean="0"/>
              <a:t>Additional info:</a:t>
            </a:r>
          </a:p>
          <a:p>
            <a:r>
              <a:rPr lang="en-US" dirty="0" smtClean="0"/>
              <a:t>https://azure.microsoft.com/en-us/documentation/articles/automation-configuring/</a:t>
            </a:r>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721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ARM for Azure</a:t>
            </a:r>
            <a:r>
              <a:rPr lang="en-US" baseline="0" dirty="0" smtClean="0"/>
              <a:t> Automation deployment allows fast and error-less deployment of the same account to multiple subscriptions.</a:t>
            </a:r>
          </a:p>
          <a:p>
            <a:r>
              <a:rPr lang="en-US" baseline="0" dirty="0" smtClean="0"/>
              <a:t>Creating separate account for Automation DSC feature allows more granular RBAC – different teams can operate Process Automation and DSC.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10</a:t>
            </a:fld>
            <a:endParaRPr lang="en-US" dirty="0"/>
          </a:p>
        </p:txBody>
      </p:sp>
    </p:spTree>
    <p:extLst>
      <p:ext uri="{BB962C8B-B14F-4D97-AF65-F5344CB8AC3E}">
        <p14:creationId xmlns:p14="http://schemas.microsoft.com/office/powerpoint/2010/main" val="379001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1998871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1/26/2016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61" Type="http://schemas.openxmlformats.org/officeDocument/2006/relationships/slideLayout" Target="../slideLayouts/slideLayout146.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61" Type="http://schemas.openxmlformats.org/officeDocument/2006/relationships/slideLayout" Target="../slideLayouts/slideLayout261.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1.xml"/><Relationship Id="rId1" Type="http://schemas.openxmlformats.org/officeDocument/2006/relationships/customXml" Target="../../customXml/item1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3.xml"/><Relationship Id="rId1" Type="http://schemas.openxmlformats.org/officeDocument/2006/relationships/customXml" Target="../../customXml/item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1.xml"/><Relationship Id="rId1" Type="http://schemas.openxmlformats.org/officeDocument/2006/relationships/customXml" Target="../../customXml/item1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3.xml"/><Relationship Id="rId1" Type="http://schemas.openxmlformats.org/officeDocument/2006/relationships/customXml" Target="../../customXml/item20.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4.xml"/><Relationship Id="rId1" Type="http://schemas.openxmlformats.org/officeDocument/2006/relationships/customXml" Target="../../customXml/item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1.xml"/><Relationship Id="rId1" Type="http://schemas.openxmlformats.org/officeDocument/2006/relationships/customXml" Target="../../customXml/item1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1.xml"/><Relationship Id="rId1" Type="http://schemas.openxmlformats.org/officeDocument/2006/relationships/customXml" Target="../../customXml/item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3.xml"/><Relationship Id="rId1" Type="http://schemas.openxmlformats.org/officeDocument/2006/relationships/customXml" Target="../../customXml/item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1.xml"/><Relationship Id="rId1" Type="http://schemas.openxmlformats.org/officeDocument/2006/relationships/customXml" Target="../../customXml/item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1.xml"/><Relationship Id="rId1" Type="http://schemas.openxmlformats.org/officeDocument/2006/relationships/customXml" Target="../../customXml/item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a:solidFill>
                  <a:srgbClr val="FFFFFF"/>
                </a:solidFill>
              </a:rPr>
              <a:t>Azure Automation and </a:t>
            </a:r>
            <a:r>
              <a:rPr lang="en-US" sz="4800" b="1" dirty="0" err="1">
                <a:solidFill>
                  <a:srgbClr val="FFFFFF"/>
                </a:solidFill>
              </a:rPr>
              <a:t>Continious</a:t>
            </a:r>
            <a:r>
              <a:rPr lang="en-US" sz="4800" b="1" dirty="0">
                <a:solidFill>
                  <a:srgbClr val="FFFFFF"/>
                </a:solidFill>
              </a:rPr>
              <a:t> Delivery</a:t>
            </a:r>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493812"/>
          </a:xfrm>
        </p:spPr>
        <p:txBody>
          <a:bodyPr/>
          <a:lstStyle/>
          <a:p>
            <a:pPr marL="0" lvl="0" indent="0">
              <a:buNone/>
            </a:pPr>
            <a:endParaRPr lang="en-US" sz="3000" dirty="0" smtClean="0"/>
          </a:p>
          <a:p>
            <a:r>
              <a:rPr lang="en-US" altLang="en-US" sz="3000" dirty="0" smtClean="0"/>
              <a:t>User Azure Resource Manager Templates to deploy Automation accounts in bulk</a:t>
            </a:r>
          </a:p>
          <a:p>
            <a:r>
              <a:rPr lang="en-US" altLang="en-US" sz="3000" dirty="0" smtClean="0"/>
              <a:t>Create multiple automation accounts if needed to give access to different runbooks to separate groups</a:t>
            </a:r>
          </a:p>
          <a:p>
            <a:r>
              <a:rPr lang="en-US" altLang="en-US" sz="3000" dirty="0" smtClean="0"/>
              <a:t>Create separate automation account for Automation DSC feature</a:t>
            </a:r>
          </a:p>
          <a:p>
            <a:endParaRPr lang="en-US" altLang="en-US" sz="3000" dirty="0">
              <a:solidFill>
                <a:schemeClr val="tx1"/>
              </a:solidFill>
            </a:endParaRPr>
          </a:p>
          <a:p>
            <a:pPr marL="0" lvl="0" indent="0">
              <a:buNone/>
            </a:pPr>
            <a:endParaRPr lang="en-US" altLang="en-US" sz="3000" dirty="0" smtClean="0">
              <a:solidFill>
                <a:schemeClr val="tx1"/>
              </a:solidFill>
            </a:endParaRPr>
          </a:p>
          <a:p>
            <a:pPr marL="0" lvl="0" indent="0">
              <a:buNone/>
            </a:pPr>
            <a:endParaRPr lang="en-US" altLang="en-US" sz="3000" dirty="0">
              <a:solidFill>
                <a:schemeClr val="tx1"/>
              </a:solidFill>
              <a:latin typeface="Arial" panose="020B0604020202020204" pitchFamily="34" charset="0"/>
            </a:endParaRPr>
          </a:p>
          <a:p>
            <a:pPr marL="0" indent="0">
              <a:buNone/>
            </a:pPr>
            <a:endParaRPr lang="en-US" sz="3000" dirty="0" smtClean="0"/>
          </a:p>
          <a:p>
            <a:pPr marL="0" indent="0">
              <a:buNone/>
            </a:pPr>
            <a:endParaRPr lang="en-US" sz="30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Automation Accounts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3217713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843855"/>
          </a:xfrm>
        </p:spPr>
        <p:txBody>
          <a:bodyPr/>
          <a:lstStyle/>
          <a:p>
            <a:r>
              <a:rPr lang="en-US" sz="4800" dirty="0" smtClean="0"/>
              <a:t>Demo</a:t>
            </a:r>
            <a:r>
              <a:rPr lang="en-US" sz="4800" dirty="0" smtClean="0"/>
              <a:t>:</a:t>
            </a:r>
            <a:br>
              <a:rPr lang="en-US" sz="4800" dirty="0" smtClean="0"/>
            </a:br>
            <a:r>
              <a:rPr lang="en-US" sz="4800" dirty="0" smtClean="0"/>
              <a:t>Deploy Automation account via ARM template</a:t>
            </a:r>
            <a:r>
              <a:rPr lang="en-US" sz="4800" dirty="0" smtClean="0"/>
              <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2850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5639364"/>
          </a:xfrm>
        </p:spPr>
        <p:txBody>
          <a:bodyPr/>
          <a:lstStyle/>
          <a:p>
            <a:r>
              <a:rPr lang="en-US" dirty="0" smtClean="0"/>
              <a:t>Process Automation</a:t>
            </a:r>
          </a:p>
          <a:p>
            <a:pPr lvl="1"/>
            <a:r>
              <a:rPr lang="en-US" dirty="0" smtClean="0"/>
              <a:t>Manual tasks</a:t>
            </a:r>
          </a:p>
          <a:p>
            <a:pPr lvl="1"/>
            <a:r>
              <a:rPr lang="en-US" dirty="0" smtClean="0"/>
              <a:t>Long-running tasks</a:t>
            </a:r>
          </a:p>
          <a:p>
            <a:pPr lvl="1"/>
            <a:r>
              <a:rPr lang="en-US" dirty="0" smtClean="0"/>
              <a:t>Error-prone tasks</a:t>
            </a:r>
          </a:p>
          <a:p>
            <a:pPr lvl="1"/>
            <a:r>
              <a:rPr lang="en-US" dirty="0" smtClean="0"/>
              <a:t>Frequently repeated </a:t>
            </a:r>
            <a:r>
              <a:rPr lang="en-US" dirty="0"/>
              <a:t>t</a:t>
            </a:r>
            <a:r>
              <a:rPr lang="en-US" dirty="0" smtClean="0"/>
              <a:t>asks</a:t>
            </a:r>
          </a:p>
          <a:p>
            <a:r>
              <a:rPr lang="en-US" dirty="0" smtClean="0"/>
              <a:t>Desired State Configuration (DSC)</a:t>
            </a:r>
          </a:p>
          <a:p>
            <a:pPr lvl="1"/>
            <a:r>
              <a:rPr lang="en-US" dirty="0" smtClean="0"/>
              <a:t>Deployment of resources</a:t>
            </a:r>
          </a:p>
          <a:p>
            <a:pPr lvl="1"/>
            <a:r>
              <a:rPr lang="en-US" dirty="0" smtClean="0"/>
              <a:t>Control configuration drifts</a:t>
            </a:r>
          </a:p>
          <a:p>
            <a:pPr lvl="1"/>
            <a:r>
              <a:rPr lang="en-US" dirty="0" smtClean="0"/>
              <a:t>Infrastructure as a code</a:t>
            </a:r>
          </a:p>
          <a:p>
            <a:pPr lvl="1"/>
            <a:r>
              <a:rPr lang="en-US" dirty="0" smtClean="0"/>
              <a:t>DevOps</a:t>
            </a:r>
          </a:p>
          <a:p>
            <a:pPr lvl="1"/>
            <a:endParaRPr lang="en-US" dirty="0"/>
          </a:p>
          <a:p>
            <a:endParaRPr lang="en-US" dirty="0"/>
          </a:p>
        </p:txBody>
      </p:sp>
      <p:sp>
        <p:nvSpPr>
          <p:cNvPr id="2" name="Title 1"/>
          <p:cNvSpPr>
            <a:spLocks noGrp="1"/>
          </p:cNvSpPr>
          <p:nvPr>
            <p:ph type="title"/>
          </p:nvPr>
        </p:nvSpPr>
        <p:spPr/>
        <p:txBody>
          <a:bodyPr/>
          <a:lstStyle/>
          <a:p>
            <a:r>
              <a:rPr lang="en-US" dirty="0" smtClean="0"/>
              <a:t>Automation Main Features</a:t>
            </a:r>
            <a:endParaRPr lang="en-US" dirty="0"/>
          </a:p>
        </p:txBody>
      </p:sp>
    </p:spTree>
    <p:extLst>
      <p:ext uri="{BB962C8B-B14F-4D97-AF65-F5344CB8AC3E}">
        <p14:creationId xmlns:p14="http://schemas.microsoft.com/office/powerpoint/2010/main" val="20351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0729" y="2671197"/>
            <a:ext cx="11655840" cy="899665"/>
          </a:xfrm>
        </p:spPr>
        <p:txBody>
          <a:bodyPr/>
          <a:lstStyle/>
          <a:p>
            <a:r>
              <a:rPr lang="en-US" dirty="0" smtClean="0"/>
              <a:t>Process Automation</a:t>
            </a:r>
            <a:endParaRPr lang="en-US" dirty="0"/>
          </a:p>
        </p:txBody>
      </p:sp>
    </p:spTree>
    <p:extLst>
      <p:ext uri="{BB962C8B-B14F-4D97-AF65-F5344CB8AC3E}">
        <p14:creationId xmlns:p14="http://schemas.microsoft.com/office/powerpoint/2010/main" val="3351774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495"/>
            <a:ext cx="3328070" cy="3191586"/>
          </a:xfrm>
        </p:spPr>
        <p:txBody>
          <a:bodyPr/>
          <a:lstStyle/>
          <a:p>
            <a:r>
              <a:rPr lang="en-US" dirty="0" smtClean="0"/>
              <a:t>Graphical</a:t>
            </a:r>
          </a:p>
          <a:p>
            <a:r>
              <a:rPr lang="en-US" dirty="0" smtClean="0"/>
              <a:t>PowerShell</a:t>
            </a:r>
          </a:p>
          <a:p>
            <a:r>
              <a:rPr lang="en-US" dirty="0" smtClean="0"/>
              <a:t>PowerShell Workflow</a:t>
            </a:r>
          </a:p>
        </p:txBody>
      </p:sp>
      <p:sp>
        <p:nvSpPr>
          <p:cNvPr id="2" name="Title 1"/>
          <p:cNvSpPr>
            <a:spLocks noGrp="1"/>
          </p:cNvSpPr>
          <p:nvPr>
            <p:ph type="title"/>
          </p:nvPr>
        </p:nvSpPr>
        <p:spPr/>
        <p:txBody>
          <a:bodyPr/>
          <a:lstStyle/>
          <a:p>
            <a:r>
              <a:rPr lang="en-US" dirty="0" smtClean="0"/>
              <a:t>Process Automation - Runbooks</a:t>
            </a:r>
            <a:endParaRPr lang="en-US" dirty="0"/>
          </a:p>
        </p:txBody>
      </p:sp>
      <p:pic>
        <p:nvPicPr>
          <p:cNvPr id="4" name="Picture 3"/>
          <p:cNvPicPr>
            <a:picLocks noChangeAspect="1"/>
          </p:cNvPicPr>
          <p:nvPr/>
        </p:nvPicPr>
        <p:blipFill>
          <a:blip r:embed="rId3"/>
          <a:stretch>
            <a:fillRect/>
          </a:stretch>
        </p:blipFill>
        <p:spPr>
          <a:xfrm>
            <a:off x="3275655" y="1098741"/>
            <a:ext cx="8806736" cy="5683896"/>
          </a:xfrm>
          <a:prstGeom prst="rect">
            <a:avLst/>
          </a:prstGeom>
        </p:spPr>
      </p:pic>
    </p:spTree>
    <p:extLst>
      <p:ext uri="{BB962C8B-B14F-4D97-AF65-F5344CB8AC3E}">
        <p14:creationId xmlns:p14="http://schemas.microsoft.com/office/powerpoint/2010/main" val="394634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3382529"/>
          </a:xfrm>
        </p:spPr>
        <p:txBody>
          <a:bodyPr/>
          <a:lstStyle/>
          <a:p>
            <a:r>
              <a:rPr lang="en-US" dirty="0" smtClean="0"/>
              <a:t>Input</a:t>
            </a:r>
          </a:p>
          <a:p>
            <a:r>
              <a:rPr lang="en-US" dirty="0" smtClean="0"/>
              <a:t>Output</a:t>
            </a:r>
          </a:p>
          <a:p>
            <a:r>
              <a:rPr lang="en-US" dirty="0" smtClean="0"/>
              <a:t>Job Summary</a:t>
            </a:r>
          </a:p>
          <a:p>
            <a:r>
              <a:rPr lang="en-US" dirty="0" smtClean="0"/>
              <a:t>Status</a:t>
            </a:r>
          </a:p>
          <a:p>
            <a:r>
              <a:rPr lang="en-US" dirty="0" smtClean="0"/>
              <a:t>Exceptions</a:t>
            </a:r>
            <a:endParaRPr lang="en-US" dirty="0"/>
          </a:p>
        </p:txBody>
      </p:sp>
      <p:sp>
        <p:nvSpPr>
          <p:cNvPr id="2" name="Title 1"/>
          <p:cNvSpPr>
            <a:spLocks noGrp="1"/>
          </p:cNvSpPr>
          <p:nvPr>
            <p:ph type="title"/>
          </p:nvPr>
        </p:nvSpPr>
        <p:spPr/>
        <p:txBody>
          <a:bodyPr/>
          <a:lstStyle/>
          <a:p>
            <a:r>
              <a:rPr lang="en-US" dirty="0" smtClean="0"/>
              <a:t>Process Automation - Jobs</a:t>
            </a:r>
            <a:endParaRPr lang="en-US" dirty="0"/>
          </a:p>
        </p:txBody>
      </p:sp>
      <p:pic>
        <p:nvPicPr>
          <p:cNvPr id="5" name="Picture 4"/>
          <p:cNvPicPr>
            <a:picLocks noChangeAspect="1"/>
          </p:cNvPicPr>
          <p:nvPr/>
        </p:nvPicPr>
        <p:blipFill>
          <a:blip r:embed="rId3"/>
          <a:stretch>
            <a:fillRect/>
          </a:stretch>
        </p:blipFill>
        <p:spPr>
          <a:xfrm>
            <a:off x="3852918" y="1189176"/>
            <a:ext cx="8186801" cy="5161381"/>
          </a:xfrm>
          <a:prstGeom prst="rect">
            <a:avLst/>
          </a:prstGeom>
        </p:spPr>
      </p:pic>
    </p:spTree>
    <p:extLst>
      <p:ext uri="{BB962C8B-B14F-4D97-AF65-F5344CB8AC3E}">
        <p14:creationId xmlns:p14="http://schemas.microsoft.com/office/powerpoint/2010/main" val="28420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6898170"/>
          </a:xfrm>
        </p:spPr>
        <p:txBody>
          <a:bodyPr/>
          <a:lstStyle/>
          <a:p>
            <a:r>
              <a:rPr lang="en-US" altLang="en-US" sz="4000" dirty="0" smtClean="0"/>
              <a:t>Define attributes for Input parameters like Name, Type, Mandatory and Default Value</a:t>
            </a:r>
          </a:p>
          <a:p>
            <a:r>
              <a:rPr lang="en-US" altLang="en-US" sz="4000" dirty="0" smtClean="0"/>
              <a:t>Write description of Input parameters</a:t>
            </a:r>
          </a:p>
          <a:p>
            <a:r>
              <a:rPr lang="en-US" altLang="en-US" sz="4000" dirty="0" smtClean="0"/>
              <a:t>Output useful information for the runbooks status</a:t>
            </a:r>
          </a:p>
          <a:p>
            <a:r>
              <a:rPr lang="en-US" altLang="en-US" sz="4000" dirty="0" smtClean="0"/>
              <a:t>Use Try Catch statements to handle errors</a:t>
            </a:r>
          </a:p>
          <a:p>
            <a:r>
              <a:rPr lang="en-US" altLang="en-US" sz="4000" dirty="0"/>
              <a:t>Set $</a:t>
            </a:r>
            <a:r>
              <a:rPr lang="en-US" altLang="en-US" sz="4000" dirty="0" err="1" smtClean="0"/>
              <a:t>ErrorActionPreference</a:t>
            </a:r>
            <a:r>
              <a:rPr lang="en-US" altLang="en-US" sz="4000" dirty="0" smtClean="0"/>
              <a:t> variable to control when cmdlets should fail</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Input, Output and Error-Handling</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6925589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Schedules</a:t>
            </a:r>
          </a:p>
          <a:p>
            <a:r>
              <a:rPr lang="en-US" dirty="0" smtClean="0"/>
              <a:t>Modules</a:t>
            </a:r>
          </a:p>
          <a:p>
            <a:r>
              <a:rPr lang="en-US" dirty="0" smtClean="0"/>
              <a:t>Certificates</a:t>
            </a:r>
          </a:p>
          <a:p>
            <a:r>
              <a:rPr lang="en-US" dirty="0" smtClean="0"/>
              <a:t>Connections</a:t>
            </a:r>
          </a:p>
          <a:p>
            <a:r>
              <a:rPr lang="en-US" dirty="0" smtClean="0"/>
              <a:t>Variables</a:t>
            </a:r>
          </a:p>
          <a:p>
            <a:r>
              <a:rPr lang="en-US" dirty="0" smtClean="0"/>
              <a:t>Credentials</a:t>
            </a:r>
            <a:endParaRPr lang="en-US" dirty="0"/>
          </a:p>
        </p:txBody>
      </p:sp>
      <p:sp>
        <p:nvSpPr>
          <p:cNvPr id="2" name="Title 1"/>
          <p:cNvSpPr>
            <a:spLocks noGrp="1"/>
          </p:cNvSpPr>
          <p:nvPr>
            <p:ph type="title"/>
          </p:nvPr>
        </p:nvSpPr>
        <p:spPr/>
        <p:txBody>
          <a:bodyPr/>
          <a:lstStyle/>
          <a:p>
            <a:r>
              <a:rPr lang="en-US" dirty="0" smtClean="0"/>
              <a:t>Process Automation - Assets</a:t>
            </a:r>
            <a:endParaRPr lang="en-US" dirty="0"/>
          </a:p>
        </p:txBody>
      </p:sp>
      <p:pic>
        <p:nvPicPr>
          <p:cNvPr id="4" name="Picture 3"/>
          <p:cNvPicPr>
            <a:picLocks noChangeAspect="1"/>
          </p:cNvPicPr>
          <p:nvPr/>
        </p:nvPicPr>
        <p:blipFill>
          <a:blip r:embed="rId3"/>
          <a:stretch>
            <a:fillRect/>
          </a:stretch>
        </p:blipFill>
        <p:spPr>
          <a:xfrm>
            <a:off x="3528951" y="1189176"/>
            <a:ext cx="8478832" cy="5359507"/>
          </a:xfrm>
          <a:prstGeom prst="rect">
            <a:avLst/>
          </a:prstGeom>
        </p:spPr>
      </p:pic>
    </p:spTree>
    <p:extLst>
      <p:ext uri="{BB962C8B-B14F-4D97-AF65-F5344CB8AC3E}">
        <p14:creationId xmlns:p14="http://schemas.microsoft.com/office/powerpoint/2010/main" val="32414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79058"/>
          </a:xfrm>
        </p:spPr>
        <p:txBody>
          <a:bodyPr/>
          <a:lstStyle/>
          <a:p>
            <a:r>
              <a:rPr lang="en-US" sz="4800" dirty="0" smtClean="0"/>
              <a:t>Demo</a:t>
            </a:r>
            <a:r>
              <a:rPr lang="en-US" sz="4800" dirty="0"/>
              <a:t>:</a:t>
            </a:r>
            <a:br>
              <a:rPr lang="en-US" sz="4800" dirty="0"/>
            </a:br>
            <a:r>
              <a:rPr lang="en-US" sz="4800" dirty="0"/>
              <a:t>Trigger deployment via Runbook from GitHub commit</a:t>
            </a:r>
            <a:endParaRPr lang="en-US" sz="4800" dirty="0"/>
          </a:p>
        </p:txBody>
      </p:sp>
      <p:sp>
        <p:nvSpPr>
          <p:cNvPr id="7"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8" name="Picture 7"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880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Runbook Type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2284666"/>
              </p:ext>
            </p:extLst>
          </p:nvPr>
        </p:nvGraphicFramePr>
        <p:xfrm>
          <a:off x="527015" y="1535711"/>
          <a:ext cx="11137971" cy="4684112"/>
        </p:xfrm>
        <a:graphic>
          <a:graphicData uri="http://schemas.openxmlformats.org/drawingml/2006/table">
            <a:tbl>
              <a:tblPr/>
              <a:tblGrid>
                <a:gridCol w="3223392">
                  <a:extLst>
                    <a:ext uri="{9D8B030D-6E8A-4147-A177-3AD203B41FA5}">
                      <a16:colId xmlns:a16="http://schemas.microsoft.com/office/drawing/2014/main" val="736032880"/>
                    </a:ext>
                  </a:extLst>
                </a:gridCol>
                <a:gridCol w="3036320">
                  <a:extLst>
                    <a:ext uri="{9D8B030D-6E8A-4147-A177-3AD203B41FA5}">
                      <a16:colId xmlns:a16="http://schemas.microsoft.com/office/drawing/2014/main" val="2370855420"/>
                    </a:ext>
                  </a:extLst>
                </a:gridCol>
                <a:gridCol w="3036320">
                  <a:extLst>
                    <a:ext uri="{9D8B030D-6E8A-4147-A177-3AD203B41FA5}">
                      <a16:colId xmlns:a16="http://schemas.microsoft.com/office/drawing/2014/main" val="2386176178"/>
                    </a:ext>
                  </a:extLst>
                </a:gridCol>
                <a:gridCol w="1841939">
                  <a:extLst>
                    <a:ext uri="{9D8B030D-6E8A-4147-A177-3AD203B41FA5}">
                      <a16:colId xmlns:a16="http://schemas.microsoft.com/office/drawing/2014/main" val="94218321"/>
                    </a:ext>
                  </a:extLst>
                </a:gridCol>
              </a:tblGrid>
              <a:tr h="297179">
                <a:tc>
                  <a:txBody>
                    <a:bodyPr/>
                    <a:lstStyle/>
                    <a:p>
                      <a:pPr algn="l" fontAlgn="b"/>
                      <a:r>
                        <a:rPr lang="en-US" sz="1400" b="1" i="0" u="none" strike="noStrike" dirty="0">
                          <a:solidFill>
                            <a:srgbClr val="FFFFFF"/>
                          </a:solidFill>
                          <a:effectLst/>
                          <a:latin typeface="Segoe UI" panose="020B0502040204020203" pitchFamily="34" charset="0"/>
                        </a:rPr>
                        <a:t>Capability</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Graphical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400" b="1" i="0" u="none" strike="noStrike">
                          <a:solidFill>
                            <a:srgbClr val="FFFFFF"/>
                          </a:solidFill>
                          <a:effectLst/>
                          <a:latin typeface="Segoe UI" panose="020B0502040204020203" pitchFamily="34" charset="0"/>
                        </a:rPr>
                        <a:t>PowerShell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07825082"/>
                  </a:ext>
                </a:extLst>
              </a:tr>
              <a:tr h="283028">
                <a:tc>
                  <a:txBody>
                    <a:bodyPr/>
                    <a:lstStyle/>
                    <a:p>
                      <a:pPr algn="l" fontAlgn="b"/>
                      <a:r>
                        <a:rPr lang="en-US" sz="1400" b="0" i="0" u="none" strike="noStrike" dirty="0">
                          <a:solidFill>
                            <a:srgbClr val="000000"/>
                          </a:solidFill>
                          <a:effectLst/>
                          <a:latin typeface="Segoe UI" panose="020B0502040204020203" pitchFamily="34" charset="0"/>
                        </a:rPr>
                        <a:t>Process Visualization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8141225"/>
                  </a:ext>
                </a:extLst>
              </a:tr>
              <a:tr h="537753">
                <a:tc>
                  <a:txBody>
                    <a:bodyPr/>
                    <a:lstStyle/>
                    <a:p>
                      <a:pPr algn="l" fontAlgn="b"/>
                      <a:r>
                        <a:rPr lang="en-US" sz="1400" b="0" i="0" u="none" strike="noStrike" dirty="0">
                          <a:solidFill>
                            <a:schemeClr val="tx1"/>
                          </a:solidFill>
                          <a:effectLst/>
                          <a:latin typeface="Segoe UI" panose="020B0502040204020203" pitchFamily="34" charset="0"/>
                        </a:rPr>
                        <a:t>Checkpoints</a:t>
                      </a:r>
                      <a:br>
                        <a:rPr lang="en-US" sz="1400" b="0" i="0" u="none" strike="noStrike" dirty="0">
                          <a:solidFill>
                            <a:schemeClr val="tx1"/>
                          </a:solidFill>
                          <a:effectLst/>
                          <a:latin typeface="Segoe UI" panose="020B0502040204020203" pitchFamily="34" charset="0"/>
                        </a:rPr>
                      </a:br>
                      <a:r>
                        <a:rPr lang="en-US" sz="1400" b="0" i="0" u="none" strike="noStrike" dirty="0">
                          <a:solidFill>
                            <a:schemeClr val="tx1"/>
                          </a:solidFill>
                          <a:effectLst/>
                          <a:latin typeface="Segoe UI" panose="020B0502040204020203" pitchFamily="34" charset="0"/>
                        </a:rPr>
                        <a:t>and Resuming on error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520546"/>
                  </a:ext>
                </a:extLst>
              </a:tr>
              <a:tr h="283028">
                <a:tc>
                  <a:txBody>
                    <a:bodyPr/>
                    <a:lstStyle/>
                    <a:p>
                      <a:pPr algn="l" fontAlgn="b"/>
                      <a:r>
                        <a:rPr lang="en-US" sz="1400" b="0" i="0" u="none" strike="noStrike" dirty="0">
                          <a:solidFill>
                            <a:srgbClr val="000000"/>
                          </a:solidFill>
                          <a:effectLst/>
                          <a:latin typeface="Segoe UI" panose="020B0502040204020203" pitchFamily="34" charset="0"/>
                        </a:rPr>
                        <a:t>Parallel Processing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6811169"/>
                  </a:ext>
                </a:extLst>
              </a:tr>
              <a:tr h="283028">
                <a:tc>
                  <a:txBody>
                    <a:bodyPr/>
                    <a:lstStyle/>
                    <a:p>
                      <a:pPr algn="l" fontAlgn="b"/>
                      <a:r>
                        <a:rPr lang="en-US" sz="1400" b="0" i="0" u="none" strike="noStrike" dirty="0">
                          <a:solidFill>
                            <a:schemeClr val="tx1"/>
                          </a:solidFill>
                          <a:effectLst/>
                          <a:latin typeface="Segoe UI" panose="020B0502040204020203" pitchFamily="34" charset="0"/>
                        </a:rPr>
                        <a:t>Source Control Integration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FF0000"/>
                          </a:solidFill>
                          <a:effectLst/>
                          <a:latin typeface="Segoe UI" panose="020B0502040204020203"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855345"/>
                  </a:ext>
                </a:extLst>
              </a:tr>
              <a:tr h="283028">
                <a:tc>
                  <a:txBody>
                    <a:bodyPr/>
                    <a:lstStyle/>
                    <a:p>
                      <a:pPr algn="l" fontAlgn="b"/>
                      <a:r>
                        <a:rPr lang="en-US" sz="1400" b="0" i="0" u="none" strike="noStrike">
                          <a:solidFill>
                            <a:srgbClr val="000000"/>
                          </a:solidFill>
                          <a:effectLst/>
                          <a:latin typeface="Segoe UI" panose="020B0502040204020203" pitchFamily="34" charset="0"/>
                        </a:rPr>
                        <a:t>Hybrid Worker Support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7780892"/>
                  </a:ext>
                </a:extLst>
              </a:tr>
              <a:tr h="283028">
                <a:tc>
                  <a:txBody>
                    <a:bodyPr/>
                    <a:lstStyle/>
                    <a:p>
                      <a:pPr algn="l" fontAlgn="b"/>
                      <a:r>
                        <a:rPr lang="en-US" sz="1400" b="0" i="0" u="none" strike="noStrike" dirty="0" err="1">
                          <a:solidFill>
                            <a:schemeClr val="tx1"/>
                          </a:solidFill>
                          <a:effectLst/>
                          <a:latin typeface="Segoe UI" panose="020B0502040204020203" pitchFamily="34" charset="0"/>
                        </a:rPr>
                        <a:t>Webhooks</a:t>
                      </a:r>
                      <a:endParaRPr lang="en-US" sz="1400" b="0" i="0" u="none" strike="noStrike" dirty="0">
                        <a:solidFill>
                          <a:schemeClr val="tx1"/>
                        </a:solidFill>
                        <a:effectLst/>
                        <a:latin typeface="Segoe UI" panose="020B0502040204020203"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B050"/>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1084049"/>
                  </a:ext>
                </a:extLst>
              </a:tr>
              <a:tr h="537753">
                <a:tc>
                  <a:txBody>
                    <a:bodyPr/>
                    <a:lstStyle/>
                    <a:p>
                      <a:pPr algn="l" fontAlgn="b"/>
                      <a:r>
                        <a:rPr lang="en-US" sz="1400" b="0" i="0" u="none" strike="noStrike" dirty="0">
                          <a:solidFill>
                            <a:srgbClr val="000000"/>
                          </a:solidFill>
                          <a:effectLst/>
                          <a:latin typeface="Segoe UI" panose="020B0502040204020203" pitchFamily="34" charset="0"/>
                        </a:rPr>
                        <a:t>Child runbook </a:t>
                      </a:r>
                      <a:r>
                        <a:rPr lang="en-US" sz="1400" b="0" i="0" u="none" strike="noStrike" dirty="0" smtClean="0">
                          <a:solidFill>
                            <a:srgbClr val="000000"/>
                          </a:solidFill>
                          <a:effectLst/>
                          <a:latin typeface="Segoe UI" panose="020B0502040204020203" pitchFamily="34" charset="0"/>
                        </a:rPr>
                        <a:t>execution</a:t>
                      </a:r>
                      <a:r>
                        <a:rPr lang="en-US" sz="1400" b="0" i="0" u="none" strike="noStrike" dirty="0">
                          <a:solidFill>
                            <a:srgbClr val="000000"/>
                          </a:solidFill>
                          <a:effectLst/>
                          <a:latin typeface="Segoe UI" panose="020B0502040204020203" pitchFamily="34" charset="0"/>
                        </a:rPr>
                        <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(Nesting)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Graphical </a:t>
                      </a:r>
                      <a:br>
                        <a:rPr lang="en-US" sz="1400" b="0" i="0" u="none" strike="noStrike">
                          <a:solidFill>
                            <a:srgbClr val="000000"/>
                          </a:solidFill>
                          <a:effectLst/>
                          <a:latin typeface="Segoe UI" panose="020B0502040204020203" pitchFamily="34" charset="0"/>
                        </a:rPr>
                      </a:br>
                      <a:r>
                        <a:rPr lang="en-US" sz="1400" b="0" i="0" u="none" strike="noStrike">
                          <a:solidFill>
                            <a:srgbClr val="000000"/>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Graphical  </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PowerShell Workflow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000000"/>
                          </a:solidFill>
                          <a:effectLst/>
                          <a:latin typeface="Segoe UI" panose="020B0502040204020203" pitchFamily="34" charset="0"/>
                        </a:rPr>
                        <a:t>PowerShell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02867002"/>
                  </a:ext>
                </a:extLst>
              </a:tr>
              <a:tr h="537753">
                <a:tc>
                  <a:txBody>
                    <a:bodyPr/>
                    <a:lstStyle/>
                    <a:p>
                      <a:pPr algn="l" fontAlgn="b"/>
                      <a:r>
                        <a:rPr lang="en-US" sz="1400" b="0" i="0" u="none" strike="noStrike">
                          <a:solidFill>
                            <a:schemeClr val="tx1"/>
                          </a:solidFill>
                          <a:effectLst/>
                          <a:latin typeface="Segoe UI" panose="020B0502040204020203" pitchFamily="34" charset="0"/>
                        </a:rPr>
                        <a:t>Child runbook exectuon</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(via Start-AzureAutomationRunbook)</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Any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727810"/>
                  </a:ext>
                </a:extLst>
              </a:tr>
              <a:tr h="537753">
                <a:tc>
                  <a:txBody>
                    <a:bodyPr/>
                    <a:lstStyle/>
                    <a:p>
                      <a:pPr algn="l" fontAlgn="b"/>
                      <a:r>
                        <a:rPr lang="en-US" sz="1400" b="0" i="0" u="none" strike="noStrike">
                          <a:solidFill>
                            <a:srgbClr val="000000"/>
                          </a:solidFill>
                          <a:effectLst/>
                          <a:latin typeface="Segoe UI" panose="020B0502040204020203" pitchFamily="34" charset="0"/>
                        </a:rPr>
                        <a:t>Runbook Authoring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a:solidFill>
                            <a:srgbClr val="000000"/>
                          </a:solidFill>
                          <a:effectLst/>
                          <a:latin typeface="Segoe UI" panose="020B0502040204020203" pitchFamily="34" charset="0"/>
                        </a:rPr>
                        <a:t>Azure Preview Portal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Azure Preview Portal</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or offline text editor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Azure Preview Portal</a:t>
                      </a:r>
                      <a:br>
                        <a:rPr lang="en-US" sz="1400" b="0" i="0" u="none" strike="noStrike" dirty="0">
                          <a:solidFill>
                            <a:srgbClr val="000000"/>
                          </a:solidFill>
                          <a:effectLst/>
                          <a:latin typeface="Segoe UI" panose="020B0502040204020203" pitchFamily="34" charset="0"/>
                        </a:rPr>
                      </a:br>
                      <a:r>
                        <a:rPr lang="en-US" sz="1400" b="0" i="0" u="none" strike="noStrike" dirty="0">
                          <a:solidFill>
                            <a:srgbClr val="000000"/>
                          </a:solidFill>
                          <a:effectLst/>
                          <a:latin typeface="Segoe UI" panose="020B0502040204020203" pitchFamily="34" charset="0"/>
                        </a:rPr>
                        <a:t>or offline text editor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85382326"/>
                  </a:ext>
                </a:extLst>
              </a:tr>
              <a:tr h="537753">
                <a:tc>
                  <a:txBody>
                    <a:bodyPr/>
                    <a:lstStyle/>
                    <a:p>
                      <a:pPr algn="l" fontAlgn="b"/>
                      <a:r>
                        <a:rPr lang="en-US" sz="1400" b="0" i="0" u="none" strike="noStrike">
                          <a:solidFill>
                            <a:schemeClr val="tx1"/>
                          </a:solidFill>
                          <a:effectLst/>
                          <a:latin typeface="Segoe UI" panose="020B0502040204020203" pitchFamily="34" charset="0"/>
                        </a:rPr>
                        <a:t>Startup time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tx1"/>
                          </a:solidFill>
                          <a:effectLst/>
                          <a:latin typeface="Segoe UI" panose="020B0502040204020203" pitchFamily="34" charset="0"/>
                        </a:rPr>
                        <a:t>Longer,</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Depends on runbook's complexity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tx1"/>
                          </a:solidFill>
                          <a:effectLst/>
                          <a:latin typeface="Segoe UI" panose="020B0502040204020203" pitchFamily="34" charset="0"/>
                        </a:rPr>
                        <a:t>Longer,</a:t>
                      </a:r>
                      <a:br>
                        <a:rPr lang="en-US" sz="1400" b="0" i="0" u="none" strike="noStrike">
                          <a:solidFill>
                            <a:schemeClr val="tx1"/>
                          </a:solidFill>
                          <a:effectLst/>
                          <a:latin typeface="Segoe UI" panose="020B0502040204020203" pitchFamily="34" charset="0"/>
                        </a:rPr>
                      </a:br>
                      <a:r>
                        <a:rPr lang="en-US" sz="1400" b="0" i="0" u="none" strike="noStrike">
                          <a:solidFill>
                            <a:schemeClr val="tx1"/>
                          </a:solidFill>
                          <a:effectLst/>
                          <a:latin typeface="Segoe UI" panose="020B0502040204020203" pitchFamily="34" charset="0"/>
                        </a:rPr>
                        <a:t>Depends on runbook's complexity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chemeClr val="tx1"/>
                          </a:solidFill>
                          <a:effectLst/>
                          <a:latin typeface="Segoe UI" panose="020B0502040204020203" pitchFamily="34" charset="0"/>
                        </a:rPr>
                        <a:t>Short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0709726"/>
                  </a:ext>
                </a:extLst>
              </a:tr>
              <a:tr h="283028">
                <a:tc>
                  <a:txBody>
                    <a:bodyPr/>
                    <a:lstStyle/>
                    <a:p>
                      <a:pPr algn="l" fontAlgn="b"/>
                      <a:r>
                        <a:rPr lang="en-US" sz="1400" b="0" i="0" u="none" strike="noStrike">
                          <a:solidFill>
                            <a:srgbClr val="000000"/>
                          </a:solidFill>
                          <a:effectLst/>
                          <a:latin typeface="Segoe UI" panose="020B0502040204020203" pitchFamily="34" charset="0"/>
                        </a:rPr>
                        <a:t>Complex Logic Implementation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Minimal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a:solidFill>
                            <a:srgbClr val="000000"/>
                          </a:solidFill>
                          <a:effectLst/>
                          <a:latin typeface="Segoe UI" panose="020B0502040204020203" pitchFamily="34" charset="0"/>
                        </a:rPr>
                        <a:t>Full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000000"/>
                          </a:solidFill>
                          <a:effectLst/>
                          <a:latin typeface="Segoe UI" panose="020B0502040204020203" pitchFamily="34" charset="0"/>
                        </a:rPr>
                        <a:t>Full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8665765"/>
                  </a:ext>
                </a:extLst>
              </a:tr>
            </a:tbl>
          </a:graphicData>
        </a:graphic>
      </p:graphicFrame>
    </p:spTree>
    <p:extLst>
      <p:ext uri="{BB962C8B-B14F-4D97-AF65-F5344CB8AC3E}">
        <p14:creationId xmlns:p14="http://schemas.microsoft.com/office/powerpoint/2010/main" val="262363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329058"/>
          </a:xfrm>
        </p:spPr>
        <p:txBody>
          <a:bodyPr/>
          <a:lstStyle/>
          <a:p>
            <a:r>
              <a:rPr lang="en-US" altLang="en-US" sz="4000" dirty="0" smtClean="0"/>
              <a:t>Create PowerShell Workflow Runbooks when you have long-running and error-prone tasks</a:t>
            </a:r>
          </a:p>
          <a:p>
            <a:r>
              <a:rPr lang="en-US" altLang="en-US" sz="4000" dirty="0" smtClean="0"/>
              <a:t>Use Checkpoints when you create PowerShell Workflow Runbooks</a:t>
            </a:r>
          </a:p>
          <a:p>
            <a:r>
              <a:rPr lang="en-US" altLang="en-US" sz="4000" dirty="0" smtClean="0"/>
              <a:t>Create PowerShell runbooks when you have short tasks that needs to be executed fast</a:t>
            </a:r>
          </a:p>
          <a:p>
            <a:r>
              <a:rPr lang="en-US" altLang="en-US" sz="4000" dirty="0" smtClean="0"/>
              <a:t>Create Graphical runbooks when you have scarce knowledge in PowerShell</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Runbook Authoring</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064153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766" y="2630100"/>
            <a:ext cx="11655840" cy="899665"/>
          </a:xfrm>
        </p:spPr>
        <p:txBody>
          <a:bodyPr/>
          <a:lstStyle/>
          <a:p>
            <a:r>
              <a:rPr lang="en-US" dirty="0" smtClean="0"/>
              <a:t>Desired State Configuration</a:t>
            </a:r>
            <a:endParaRPr lang="en-US" dirty="0"/>
          </a:p>
        </p:txBody>
      </p:sp>
    </p:spTree>
    <p:extLst>
      <p:ext uri="{BB962C8B-B14F-4D97-AF65-F5344CB8AC3E}">
        <p14:creationId xmlns:p14="http://schemas.microsoft.com/office/powerpoint/2010/main" val="42330021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DSC Configurations</a:t>
            </a:r>
            <a:endParaRPr lang="en-US" dirty="0"/>
          </a:p>
        </p:txBody>
      </p:sp>
      <p:sp>
        <p:nvSpPr>
          <p:cNvPr id="4" name="TextBox 3"/>
          <p:cNvSpPr txBox="1"/>
          <p:nvPr/>
        </p:nvSpPr>
        <p:spPr>
          <a:xfrm>
            <a:off x="622996" y="1426865"/>
            <a:ext cx="10982849" cy="4265783"/>
          </a:xfrm>
          <a:prstGeom prst="rect">
            <a:avLst/>
          </a:prstGeom>
          <a:noFill/>
        </p:spPr>
        <p:txBody>
          <a:bodyPr wrap="square" lIns="182880" tIns="146304" rIns="182880" bIns="146304" rtlCol="0">
            <a:spAutoFit/>
          </a:bodyPr>
          <a:lstStyle/>
          <a:p>
            <a:r>
              <a:rPr lang="en-US" sz="2400" dirty="0"/>
              <a:t> </a:t>
            </a:r>
            <a:r>
              <a:rPr lang="en-US" dirty="0"/>
              <a:t>Configuration </a:t>
            </a:r>
            <a:r>
              <a:rPr lang="en-US" dirty="0" err="1"/>
              <a:t>SetTimeZone</a:t>
            </a:r>
            <a:endParaRPr lang="en-US" dirty="0"/>
          </a:p>
          <a:p>
            <a:r>
              <a:rPr lang="en-US" dirty="0"/>
              <a:t>{</a:t>
            </a:r>
          </a:p>
          <a:p>
            <a:endParaRPr lang="en-US" dirty="0"/>
          </a:p>
          <a:p>
            <a:r>
              <a:rPr lang="en-US" dirty="0"/>
              <a:t>   Import-</a:t>
            </a:r>
            <a:r>
              <a:rPr lang="en-US" dirty="0" err="1"/>
              <a:t>DSCResource</a:t>
            </a:r>
            <a:r>
              <a:rPr lang="en-US" dirty="0"/>
              <a:t> -</a:t>
            </a:r>
            <a:r>
              <a:rPr lang="en-US" dirty="0" err="1"/>
              <a:t>ModuleName</a:t>
            </a:r>
            <a:r>
              <a:rPr lang="en-US" dirty="0"/>
              <a:t> </a:t>
            </a:r>
            <a:r>
              <a:rPr lang="en-US" dirty="0" err="1"/>
              <a:t>xTimeZone</a:t>
            </a:r>
            <a:endParaRPr lang="en-US" dirty="0"/>
          </a:p>
          <a:p>
            <a:endParaRPr lang="en-US" dirty="0"/>
          </a:p>
          <a:p>
            <a:r>
              <a:rPr lang="en-US" dirty="0"/>
              <a:t>   Node </a:t>
            </a:r>
            <a:r>
              <a:rPr lang="en-US" dirty="0" err="1"/>
              <a:t>TimeZone</a:t>
            </a:r>
            <a:endParaRPr lang="en-US" dirty="0"/>
          </a:p>
          <a:p>
            <a:r>
              <a:rPr lang="en-US" dirty="0"/>
              <a:t>   {</a:t>
            </a:r>
          </a:p>
          <a:p>
            <a:r>
              <a:rPr lang="en-US" dirty="0"/>
              <a:t>        </a:t>
            </a:r>
            <a:r>
              <a:rPr lang="en-US" dirty="0" err="1"/>
              <a:t>xTimeZone</a:t>
            </a:r>
            <a:r>
              <a:rPr lang="en-US" dirty="0"/>
              <a:t> </a:t>
            </a:r>
            <a:r>
              <a:rPr lang="en-US" dirty="0" err="1"/>
              <a:t>TimeZoneExample</a:t>
            </a:r>
            <a:endParaRPr lang="en-US" dirty="0"/>
          </a:p>
          <a:p>
            <a:r>
              <a:rPr lang="en-US" dirty="0"/>
              <a:t>        {</a:t>
            </a:r>
          </a:p>
          <a:p>
            <a:r>
              <a:rPr lang="en-US" dirty="0"/>
              <a:t>            </a:t>
            </a:r>
            <a:r>
              <a:rPr lang="en-US" dirty="0" err="1"/>
              <a:t>IsSingleInstance</a:t>
            </a:r>
            <a:r>
              <a:rPr lang="en-US" dirty="0"/>
              <a:t> = 'Yes'</a:t>
            </a:r>
          </a:p>
          <a:p>
            <a:r>
              <a:rPr lang="en-US" dirty="0"/>
              <a:t>            </a:t>
            </a:r>
            <a:r>
              <a:rPr lang="en-US" dirty="0" err="1"/>
              <a:t>TimeZone</a:t>
            </a:r>
            <a:r>
              <a:rPr lang="en-US" dirty="0"/>
              <a:t>       = 'E. Europe Standard Time'</a:t>
            </a:r>
          </a:p>
          <a:p>
            <a:r>
              <a:rPr lang="en-US" dirty="0"/>
              <a:t>        }</a:t>
            </a:r>
          </a:p>
          <a:p>
            <a:r>
              <a:rPr lang="en-US" dirty="0"/>
              <a:t>   }</a:t>
            </a:r>
          </a:p>
          <a:p>
            <a:r>
              <a:rPr lang="en-US" dirty="0"/>
              <a:t>} </a:t>
            </a:r>
          </a:p>
        </p:txBody>
      </p:sp>
    </p:spTree>
    <p:extLst>
      <p:ext uri="{BB962C8B-B14F-4D97-AF65-F5344CB8AC3E}">
        <p14:creationId xmlns:p14="http://schemas.microsoft.com/office/powerpoint/2010/main" val="367901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727700"/>
          </a:xfrm>
        </p:spPr>
        <p:txBody>
          <a:bodyPr/>
          <a:lstStyle/>
          <a:p>
            <a:r>
              <a:rPr lang="en-US" dirty="0" smtClean="0"/>
              <a:t>PowerShell -&gt; MOF</a:t>
            </a:r>
          </a:p>
        </p:txBody>
      </p:sp>
      <p:sp>
        <p:nvSpPr>
          <p:cNvPr id="2" name="Title 1"/>
          <p:cNvSpPr>
            <a:spLocks noGrp="1"/>
          </p:cNvSpPr>
          <p:nvPr>
            <p:ph type="title"/>
          </p:nvPr>
        </p:nvSpPr>
        <p:spPr/>
        <p:txBody>
          <a:bodyPr/>
          <a:lstStyle/>
          <a:p>
            <a:r>
              <a:rPr lang="en-US" dirty="0" smtClean="0"/>
              <a:t>DSC – Compilation Jobs</a:t>
            </a:r>
            <a:endParaRPr lang="en-US" dirty="0"/>
          </a:p>
        </p:txBody>
      </p:sp>
      <p:pic>
        <p:nvPicPr>
          <p:cNvPr id="5" name="Picture 4"/>
          <p:cNvPicPr>
            <a:picLocks noChangeAspect="1"/>
          </p:cNvPicPr>
          <p:nvPr/>
        </p:nvPicPr>
        <p:blipFill>
          <a:blip r:embed="rId3"/>
          <a:stretch>
            <a:fillRect/>
          </a:stretch>
        </p:blipFill>
        <p:spPr>
          <a:xfrm>
            <a:off x="6724889" y="1189177"/>
            <a:ext cx="4840763" cy="5472455"/>
          </a:xfrm>
          <a:prstGeom prst="rect">
            <a:avLst/>
          </a:prstGeom>
        </p:spPr>
      </p:pic>
    </p:spTree>
    <p:extLst>
      <p:ext uri="{BB962C8B-B14F-4D97-AF65-F5344CB8AC3E}">
        <p14:creationId xmlns:p14="http://schemas.microsoft.com/office/powerpoint/2010/main" val="26701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Node Configurations</a:t>
            </a:r>
            <a:endParaRPr lang="en-US" dirty="0"/>
          </a:p>
        </p:txBody>
      </p:sp>
      <p:sp>
        <p:nvSpPr>
          <p:cNvPr id="4" name="TextBox 3"/>
          <p:cNvSpPr txBox="1"/>
          <p:nvPr/>
        </p:nvSpPr>
        <p:spPr>
          <a:xfrm>
            <a:off x="817265" y="1346479"/>
            <a:ext cx="5533293" cy="4727448"/>
          </a:xfrm>
          <a:prstGeom prst="rect">
            <a:avLst/>
          </a:prstGeom>
          <a:noFill/>
        </p:spPr>
        <p:txBody>
          <a:bodyPr wrap="square" lIns="182880" tIns="146304" rIns="182880" bIns="146304" rtlCol="0">
            <a:spAutoFit/>
          </a:bodyPr>
          <a:lstStyle/>
          <a:p>
            <a:r>
              <a:rPr lang="en-US" dirty="0"/>
              <a:t> /*</a:t>
            </a:r>
          </a:p>
          <a:p>
            <a:r>
              <a:rPr lang="en-US" dirty="0"/>
              <a:t>@</a:t>
            </a:r>
            <a:r>
              <a:rPr lang="en-US" dirty="0" err="1"/>
              <a:t>TargetNode</a:t>
            </a:r>
            <a:r>
              <a:rPr lang="en-US" dirty="0"/>
              <a:t>='localhost'</a:t>
            </a:r>
          </a:p>
          <a:p>
            <a:r>
              <a:rPr lang="en-US" dirty="0"/>
              <a:t>@</a:t>
            </a:r>
            <a:r>
              <a:rPr lang="en-US" dirty="0" err="1"/>
              <a:t>GeneratedBy</a:t>
            </a:r>
            <a:r>
              <a:rPr lang="en-US" dirty="0"/>
              <a:t>=Administrator</a:t>
            </a:r>
          </a:p>
          <a:p>
            <a:r>
              <a:rPr lang="en-US" dirty="0"/>
              <a:t>@</a:t>
            </a:r>
            <a:r>
              <a:rPr lang="en-US" dirty="0" err="1"/>
              <a:t>GenerationDate</a:t>
            </a:r>
            <a:r>
              <a:rPr lang="en-US" dirty="0"/>
              <a:t>=09/04/2015 05:37:53</a:t>
            </a:r>
          </a:p>
          <a:p>
            <a:r>
              <a:rPr lang="en-US" dirty="0"/>
              <a:t>@</a:t>
            </a:r>
            <a:r>
              <a:rPr lang="en-US" dirty="0" err="1"/>
              <a:t>GenerationHost</a:t>
            </a:r>
            <a:r>
              <a:rPr lang="en-US" dirty="0"/>
              <a:t>=CLIENT</a:t>
            </a:r>
          </a:p>
          <a:p>
            <a:r>
              <a:rPr lang="en-US" dirty="0"/>
              <a:t>*/</a:t>
            </a:r>
          </a:p>
          <a:p>
            <a:endParaRPr lang="en-US" dirty="0"/>
          </a:p>
          <a:p>
            <a:r>
              <a:rPr lang="en-US" dirty="0"/>
              <a:t>instance of </a:t>
            </a:r>
            <a:r>
              <a:rPr lang="en-US" dirty="0" err="1"/>
              <a:t>xTimeZone</a:t>
            </a:r>
            <a:r>
              <a:rPr lang="en-US" dirty="0"/>
              <a:t> as $xTimeZone1ref</a:t>
            </a:r>
          </a:p>
          <a:p>
            <a:r>
              <a:rPr lang="en-US" dirty="0"/>
              <a:t>{</a:t>
            </a:r>
          </a:p>
          <a:p>
            <a:r>
              <a:rPr lang="en-US" dirty="0" err="1"/>
              <a:t>ResourceID</a:t>
            </a:r>
            <a:r>
              <a:rPr lang="en-US" dirty="0"/>
              <a:t> = "[</a:t>
            </a:r>
            <a:r>
              <a:rPr lang="en-US" dirty="0" err="1"/>
              <a:t>xTimeZone</a:t>
            </a:r>
            <a:r>
              <a:rPr lang="en-US" dirty="0"/>
              <a:t>]</a:t>
            </a:r>
            <a:r>
              <a:rPr lang="en-US" dirty="0" err="1"/>
              <a:t>TimeZoneExample</a:t>
            </a:r>
            <a:r>
              <a:rPr lang="en-US" dirty="0"/>
              <a:t>";</a:t>
            </a:r>
          </a:p>
          <a:p>
            <a:r>
              <a:rPr lang="en-US" dirty="0"/>
              <a:t> </a:t>
            </a:r>
            <a:r>
              <a:rPr lang="en-US" dirty="0" err="1"/>
              <a:t>SourceInfo</a:t>
            </a:r>
            <a:r>
              <a:rPr lang="en-US" dirty="0"/>
              <a:t> = "::17::9::</a:t>
            </a:r>
            <a:r>
              <a:rPr lang="en-US" dirty="0" err="1"/>
              <a:t>xTimeZone</a:t>
            </a:r>
            <a:r>
              <a:rPr lang="en-US" dirty="0"/>
              <a:t>";</a:t>
            </a:r>
          </a:p>
          <a:p>
            <a:r>
              <a:rPr lang="en-US" dirty="0"/>
              <a:t> </a:t>
            </a:r>
            <a:r>
              <a:rPr lang="en-US" dirty="0" err="1"/>
              <a:t>TimeZone</a:t>
            </a:r>
            <a:r>
              <a:rPr lang="en-US" dirty="0"/>
              <a:t> = </a:t>
            </a:r>
            <a:r>
              <a:rPr lang="en-US" dirty="0" smtClean="0"/>
              <a:t>"E</a:t>
            </a:r>
            <a:r>
              <a:rPr lang="en-US" dirty="0"/>
              <a:t>. Europe Standard </a:t>
            </a:r>
            <a:r>
              <a:rPr lang="en-US" dirty="0" smtClean="0"/>
              <a:t>Time";</a:t>
            </a:r>
            <a:endParaRPr lang="en-US" dirty="0"/>
          </a:p>
          <a:p>
            <a:r>
              <a:rPr lang="en-US" dirty="0"/>
              <a:t> </a:t>
            </a:r>
            <a:r>
              <a:rPr lang="en-US" dirty="0" err="1"/>
              <a:t>ModuleName</a:t>
            </a:r>
            <a:r>
              <a:rPr lang="en-US" dirty="0"/>
              <a:t> = "</a:t>
            </a:r>
            <a:r>
              <a:rPr lang="en-US" dirty="0" err="1"/>
              <a:t>xTimeZone</a:t>
            </a:r>
            <a:r>
              <a:rPr lang="en-US" dirty="0"/>
              <a:t>";</a:t>
            </a:r>
          </a:p>
          <a:p>
            <a:r>
              <a:rPr lang="en-US" dirty="0"/>
              <a:t> </a:t>
            </a:r>
            <a:r>
              <a:rPr lang="en-US" dirty="0" err="1"/>
              <a:t>ModuleVersion</a:t>
            </a:r>
            <a:r>
              <a:rPr lang="en-US" dirty="0"/>
              <a:t> = "1.0.0";</a:t>
            </a:r>
          </a:p>
          <a:p>
            <a:endParaRPr lang="en-US" dirty="0"/>
          </a:p>
          <a:p>
            <a:r>
              <a:rPr lang="en-US" dirty="0" smtClean="0"/>
              <a:t>};</a:t>
            </a:r>
            <a:endParaRPr lang="en-US" dirty="0"/>
          </a:p>
        </p:txBody>
      </p:sp>
    </p:spTree>
    <p:extLst>
      <p:ext uri="{BB962C8B-B14F-4D97-AF65-F5344CB8AC3E}">
        <p14:creationId xmlns:p14="http://schemas.microsoft.com/office/powerpoint/2010/main" val="25470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3870681" cy="2187907"/>
          </a:xfrm>
        </p:spPr>
        <p:txBody>
          <a:bodyPr/>
          <a:lstStyle/>
          <a:p>
            <a:r>
              <a:rPr lang="en-US" dirty="0" smtClean="0"/>
              <a:t>Windows</a:t>
            </a:r>
          </a:p>
          <a:p>
            <a:pPr lvl="1"/>
            <a:r>
              <a:rPr lang="en-US" dirty="0" smtClean="0"/>
              <a:t>WMF 5.0</a:t>
            </a:r>
          </a:p>
          <a:p>
            <a:r>
              <a:rPr lang="en-US" dirty="0" smtClean="0"/>
              <a:t>Linux</a:t>
            </a:r>
          </a:p>
          <a:p>
            <a:pPr lvl="1"/>
            <a:r>
              <a:rPr lang="en-US" dirty="0" smtClean="0"/>
              <a:t>PowerShell DSC for Linux 1.1</a:t>
            </a:r>
          </a:p>
        </p:txBody>
      </p:sp>
      <p:sp>
        <p:nvSpPr>
          <p:cNvPr id="2" name="Title 1"/>
          <p:cNvSpPr>
            <a:spLocks noGrp="1"/>
          </p:cNvSpPr>
          <p:nvPr>
            <p:ph type="title"/>
          </p:nvPr>
        </p:nvSpPr>
        <p:spPr/>
        <p:txBody>
          <a:bodyPr/>
          <a:lstStyle/>
          <a:p>
            <a:r>
              <a:rPr lang="en-US" dirty="0" smtClean="0"/>
              <a:t>DSC – Nodes</a:t>
            </a:r>
            <a:endParaRPr lang="en-US" dirty="0"/>
          </a:p>
        </p:txBody>
      </p:sp>
      <p:pic>
        <p:nvPicPr>
          <p:cNvPr id="5" name="Picture 4"/>
          <p:cNvPicPr>
            <a:picLocks noChangeAspect="1"/>
          </p:cNvPicPr>
          <p:nvPr/>
        </p:nvPicPr>
        <p:blipFill>
          <a:blip r:embed="rId3"/>
          <a:stretch>
            <a:fillRect/>
          </a:stretch>
        </p:blipFill>
        <p:spPr>
          <a:xfrm>
            <a:off x="4678475" y="1019907"/>
            <a:ext cx="7244288" cy="5613981"/>
          </a:xfrm>
          <a:prstGeom prst="rect">
            <a:avLst/>
          </a:prstGeom>
        </p:spPr>
      </p:pic>
    </p:spTree>
    <p:extLst>
      <p:ext uri="{BB962C8B-B14F-4D97-AF65-F5344CB8AC3E}">
        <p14:creationId xmlns:p14="http://schemas.microsoft.com/office/powerpoint/2010/main" val="5581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3382529"/>
          </a:xfrm>
        </p:spPr>
        <p:txBody>
          <a:bodyPr/>
          <a:lstStyle/>
          <a:p>
            <a:r>
              <a:rPr lang="en-US" dirty="0" smtClean="0"/>
              <a:t>DSC Resources</a:t>
            </a:r>
          </a:p>
          <a:p>
            <a:r>
              <a:rPr lang="en-US" dirty="0" smtClean="0"/>
              <a:t>Variables</a:t>
            </a:r>
          </a:p>
          <a:p>
            <a:r>
              <a:rPr lang="en-US" dirty="0" smtClean="0"/>
              <a:t>Connections</a:t>
            </a:r>
          </a:p>
          <a:p>
            <a:r>
              <a:rPr lang="en-US" dirty="0" smtClean="0"/>
              <a:t>Credentials</a:t>
            </a:r>
          </a:p>
          <a:p>
            <a:r>
              <a:rPr lang="en-US" dirty="0" smtClean="0"/>
              <a:t>Certificates</a:t>
            </a:r>
          </a:p>
        </p:txBody>
      </p:sp>
      <p:sp>
        <p:nvSpPr>
          <p:cNvPr id="2" name="Title 1"/>
          <p:cNvSpPr>
            <a:spLocks noGrp="1"/>
          </p:cNvSpPr>
          <p:nvPr>
            <p:ph type="title"/>
          </p:nvPr>
        </p:nvSpPr>
        <p:spPr/>
        <p:txBody>
          <a:bodyPr/>
          <a:lstStyle/>
          <a:p>
            <a:r>
              <a:rPr lang="en-US" dirty="0" smtClean="0"/>
              <a:t>DSC – Assets</a:t>
            </a:r>
            <a:endParaRPr lang="en-US" dirty="0"/>
          </a:p>
        </p:txBody>
      </p:sp>
      <p:pic>
        <p:nvPicPr>
          <p:cNvPr id="5" name="Picture 4"/>
          <p:cNvPicPr>
            <a:picLocks noChangeAspect="1"/>
          </p:cNvPicPr>
          <p:nvPr/>
        </p:nvPicPr>
        <p:blipFill>
          <a:blip r:embed="rId3"/>
          <a:stretch>
            <a:fillRect/>
          </a:stretch>
        </p:blipFill>
        <p:spPr>
          <a:xfrm>
            <a:off x="4078989" y="1189177"/>
            <a:ext cx="7906275" cy="5342252"/>
          </a:xfrm>
          <a:prstGeom prst="rect">
            <a:avLst/>
          </a:prstGeom>
        </p:spPr>
      </p:pic>
    </p:spTree>
    <p:extLst>
      <p:ext uri="{BB962C8B-B14F-4D97-AF65-F5344CB8AC3E}">
        <p14:creationId xmlns:p14="http://schemas.microsoft.com/office/powerpoint/2010/main" val="35698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495"/>
            <a:ext cx="4141986" cy="3382529"/>
          </a:xfrm>
        </p:spPr>
        <p:txBody>
          <a:bodyPr/>
          <a:lstStyle/>
          <a:p>
            <a:r>
              <a:rPr lang="en-US" dirty="0" smtClean="0"/>
              <a:t>Highly-Available</a:t>
            </a:r>
          </a:p>
          <a:p>
            <a:r>
              <a:rPr lang="en-US" dirty="0" smtClean="0"/>
              <a:t>No Maintenance</a:t>
            </a:r>
          </a:p>
          <a:p>
            <a:r>
              <a:rPr lang="en-US" dirty="0" smtClean="0"/>
              <a:t>UI</a:t>
            </a:r>
          </a:p>
          <a:p>
            <a:r>
              <a:rPr lang="en-US" dirty="0" smtClean="0"/>
              <a:t>Reports</a:t>
            </a:r>
          </a:p>
          <a:p>
            <a:endParaRPr lang="en-US" dirty="0" smtClean="0"/>
          </a:p>
        </p:txBody>
      </p:sp>
      <p:sp>
        <p:nvSpPr>
          <p:cNvPr id="2" name="Title 1"/>
          <p:cNvSpPr>
            <a:spLocks noGrp="1"/>
          </p:cNvSpPr>
          <p:nvPr>
            <p:ph type="title"/>
          </p:nvPr>
        </p:nvSpPr>
        <p:spPr/>
        <p:txBody>
          <a:bodyPr/>
          <a:lstStyle/>
          <a:p>
            <a:r>
              <a:rPr lang="en-US" dirty="0" smtClean="0"/>
              <a:t>DSC – DSC Pull Server</a:t>
            </a:r>
            <a:endParaRPr lang="en-US" dirty="0"/>
          </a:p>
        </p:txBody>
      </p:sp>
      <p:pic>
        <p:nvPicPr>
          <p:cNvPr id="5" name="Picture 4"/>
          <p:cNvPicPr>
            <a:picLocks noChangeAspect="1"/>
          </p:cNvPicPr>
          <p:nvPr/>
        </p:nvPicPr>
        <p:blipFill>
          <a:blip r:embed="rId3"/>
          <a:stretch>
            <a:fillRect/>
          </a:stretch>
        </p:blipFill>
        <p:spPr>
          <a:xfrm>
            <a:off x="4239376" y="1352292"/>
            <a:ext cx="7684545" cy="5188041"/>
          </a:xfrm>
          <a:prstGeom prst="rect">
            <a:avLst/>
          </a:prstGeom>
        </p:spPr>
      </p:pic>
    </p:spTree>
    <p:extLst>
      <p:ext uri="{BB962C8B-B14F-4D97-AF65-F5344CB8AC3E}">
        <p14:creationId xmlns:p14="http://schemas.microsoft.com/office/powerpoint/2010/main" val="32743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DSC – Lifecycle</a:t>
            </a:r>
            <a:endParaRPr lang="en-US" dirty="0"/>
          </a:p>
        </p:txBody>
      </p:sp>
      <p:pic>
        <p:nvPicPr>
          <p:cNvPr id="8" name="Picture 7"/>
          <p:cNvPicPr>
            <a:picLocks noChangeAspect="1"/>
          </p:cNvPicPr>
          <p:nvPr/>
        </p:nvPicPr>
        <p:blipFill>
          <a:blip r:embed="rId3"/>
          <a:stretch>
            <a:fillRect/>
          </a:stretch>
        </p:blipFill>
        <p:spPr>
          <a:xfrm>
            <a:off x="352280" y="2294710"/>
            <a:ext cx="11562124" cy="2692926"/>
          </a:xfrm>
          <a:prstGeom prst="rect">
            <a:avLst/>
          </a:prstGeom>
        </p:spPr>
      </p:pic>
    </p:spTree>
    <p:extLst>
      <p:ext uri="{BB962C8B-B14F-4D97-AF65-F5344CB8AC3E}">
        <p14:creationId xmlns:p14="http://schemas.microsoft.com/office/powerpoint/2010/main" val="287513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278496"/>
          </a:xfrm>
        </p:spPr>
        <p:txBody>
          <a:bodyPr/>
          <a:lstStyle/>
          <a:p>
            <a:r>
              <a:rPr lang="en-US" altLang="en-US" sz="4000" dirty="0" smtClean="0"/>
              <a:t>Use Credentials from assets in DSC Configurations to pass sensitive data securely</a:t>
            </a:r>
          </a:p>
          <a:p>
            <a:r>
              <a:rPr lang="en-US" altLang="en-US" sz="4000" dirty="0" smtClean="0"/>
              <a:t>Start with small DSC configurations and build upon them</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Automation DSC</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6617997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927229"/>
          </a:xfrm>
        </p:spPr>
        <p:txBody>
          <a:bodyPr/>
          <a:lstStyle/>
          <a:p>
            <a:r>
              <a:rPr lang="en-US" sz="3200" dirty="0" smtClean="0"/>
              <a:t>We will </a:t>
            </a:r>
            <a:r>
              <a:rPr lang="en-US" sz="3200" dirty="0"/>
              <a:t>be covering </a:t>
            </a:r>
            <a:r>
              <a:rPr lang="en-US" sz="3200" dirty="0" smtClean="0"/>
              <a:t>the overview of Azure Automation, such as automation accounts, runbooks, DSC configurations, and etc., as well as architecture and challenges.</a:t>
            </a:r>
            <a:endParaRPr lang="en-US" sz="3200" dirty="0"/>
          </a:p>
          <a:p>
            <a:r>
              <a:rPr lang="en-US" sz="3200" dirty="0"/>
              <a:t>This will cover each of the core concepts, functional areas and scenarios</a:t>
            </a:r>
          </a:p>
          <a:p>
            <a:r>
              <a:rPr lang="en-US" sz="3200" dirty="0" smtClean="0"/>
              <a:t>Trough examples you will to get a solid understanding of Azure Automation and 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79058"/>
          </a:xfrm>
        </p:spPr>
        <p:txBody>
          <a:bodyPr/>
          <a:lstStyle/>
          <a:p>
            <a:r>
              <a:rPr lang="en-US" sz="4800" dirty="0" smtClean="0"/>
              <a:t>Demo</a:t>
            </a:r>
            <a:r>
              <a:rPr lang="en-US" sz="4800" dirty="0" smtClean="0"/>
              <a:t>:</a:t>
            </a:r>
            <a:br>
              <a:rPr lang="en-US" sz="4800" dirty="0" smtClean="0"/>
            </a:br>
            <a:r>
              <a:rPr lang="en-US" sz="4800" dirty="0"/>
              <a:t>Deploy Web Site with Automation DSC</a:t>
            </a:r>
            <a:r>
              <a:rPr lang="en-US" sz="4800" dirty="0" smtClean="0"/>
              <a:t/>
            </a:r>
            <a:br>
              <a:rPr lang="en-US" sz="4800" dirty="0" smtClean="0"/>
            </a:br>
            <a:endParaRPr lang="en-US" sz="4800" dirty="0"/>
          </a:p>
        </p:txBody>
      </p:sp>
      <p:sp>
        <p:nvSpPr>
          <p:cNvPr id="3" name="Text Placeholder 2"/>
          <p:cNvSpPr txBox="1">
            <a:spLocks/>
          </p:cNvSpPr>
          <p:nvPr/>
        </p:nvSpPr>
        <p:spPr>
          <a:xfrm>
            <a:off x="9177926"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18264"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77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Structure</a:t>
            </a:r>
            <a:endParaRPr lang="en-US" dirty="0"/>
          </a:p>
        </p:txBody>
      </p:sp>
      <p:pic>
        <p:nvPicPr>
          <p:cNvPr id="6" name="Picture 5"/>
          <p:cNvPicPr>
            <a:picLocks noChangeAspect="1"/>
          </p:cNvPicPr>
          <p:nvPr/>
        </p:nvPicPr>
        <p:blipFill>
          <a:blip r:embed="rId3"/>
          <a:stretch>
            <a:fillRect/>
          </a:stretch>
        </p:blipFill>
        <p:spPr>
          <a:xfrm>
            <a:off x="57926" y="1377022"/>
            <a:ext cx="12071437" cy="5391793"/>
          </a:xfrm>
          <a:prstGeom prst="rect">
            <a:avLst/>
          </a:prstGeom>
        </p:spPr>
      </p:pic>
    </p:spTree>
    <p:extLst>
      <p:ext uri="{BB962C8B-B14F-4D97-AF65-F5344CB8AC3E}">
        <p14:creationId xmlns:p14="http://schemas.microsoft.com/office/powerpoint/2010/main" val="125781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5112385" cy="4034374"/>
          </a:xfrm>
        </p:spPr>
        <p:txBody>
          <a:bodyPr/>
          <a:lstStyle/>
          <a:p>
            <a:r>
              <a:rPr lang="en-US" dirty="0" smtClean="0"/>
              <a:t>Process Automation</a:t>
            </a:r>
          </a:p>
          <a:p>
            <a:pPr lvl="1"/>
            <a:r>
              <a:rPr lang="en-US" dirty="0" smtClean="0"/>
              <a:t>Job </a:t>
            </a:r>
            <a:r>
              <a:rPr lang="en-US" dirty="0"/>
              <a:t>run time - Based on how much time your runbook jobs execute in the </a:t>
            </a:r>
            <a:r>
              <a:rPr lang="en-US" dirty="0" smtClean="0"/>
              <a:t>system</a:t>
            </a:r>
          </a:p>
          <a:p>
            <a:r>
              <a:rPr lang="en-US" dirty="0" smtClean="0"/>
              <a:t>Desired State </a:t>
            </a:r>
            <a:r>
              <a:rPr lang="en-US" dirty="0" smtClean="0"/>
              <a:t>Configuration</a:t>
            </a:r>
            <a:endParaRPr lang="en-US" dirty="0" smtClean="0"/>
          </a:p>
          <a:p>
            <a:pPr lvl="1"/>
            <a:r>
              <a:rPr lang="en-US" dirty="0" smtClean="0"/>
              <a:t>Number of nodes – Based on the number of nodes managed by Automation DSC</a:t>
            </a:r>
          </a:p>
        </p:txBody>
      </p:sp>
      <p:sp>
        <p:nvSpPr>
          <p:cNvPr id="2" name="Title 1"/>
          <p:cNvSpPr>
            <a:spLocks noGrp="1"/>
          </p:cNvSpPr>
          <p:nvPr>
            <p:ph type="title"/>
          </p:nvPr>
        </p:nvSpPr>
        <p:spPr/>
        <p:txBody>
          <a:bodyPr/>
          <a:lstStyle/>
          <a:p>
            <a:r>
              <a:rPr lang="en-US" dirty="0" smtClean="0"/>
              <a:t>Pricing</a:t>
            </a:r>
            <a:endParaRPr lang="en-US" dirty="0"/>
          </a:p>
        </p:txBody>
      </p:sp>
      <p:pic>
        <p:nvPicPr>
          <p:cNvPr id="7" name="Picture 6"/>
          <p:cNvPicPr>
            <a:picLocks noChangeAspect="1"/>
          </p:cNvPicPr>
          <p:nvPr/>
        </p:nvPicPr>
        <p:blipFill>
          <a:blip r:embed="rId3"/>
          <a:stretch>
            <a:fillRect/>
          </a:stretch>
        </p:blipFill>
        <p:spPr>
          <a:xfrm>
            <a:off x="5126698" y="316032"/>
            <a:ext cx="6944570" cy="5920646"/>
          </a:xfrm>
          <a:prstGeom prst="rect">
            <a:avLst/>
          </a:prstGeom>
        </p:spPr>
      </p:pic>
    </p:spTree>
    <p:extLst>
      <p:ext uri="{BB962C8B-B14F-4D97-AF65-F5344CB8AC3E}">
        <p14:creationId xmlns:p14="http://schemas.microsoft.com/office/powerpoint/2010/main" val="33222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540222"/>
            <a:ext cx="9859116" cy="1259978"/>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DevOps</a:t>
            </a:r>
            <a:endParaRPr lang="en-US" dirty="0"/>
          </a:p>
        </p:txBody>
      </p:sp>
      <p:grpSp>
        <p:nvGrpSpPr>
          <p:cNvPr id="5" name="Group 4"/>
          <p:cNvGrpSpPr/>
          <p:nvPr/>
        </p:nvGrpSpPr>
        <p:grpSpPr>
          <a:xfrm>
            <a:off x="7762240" y="2018213"/>
            <a:ext cx="2838995" cy="2706423"/>
            <a:chOff x="788838" y="2946069"/>
            <a:chExt cx="575578" cy="572189"/>
          </a:xfrm>
          <a:solidFill>
            <a:schemeClr val="tx1"/>
          </a:solidFill>
        </p:grpSpPr>
        <p:sp>
          <p:nvSpPr>
            <p:cNvPr id="6" name="Arc 5"/>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7" name="Arc 6"/>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8" name="Group 89"/>
            <p:cNvGrpSpPr/>
            <p:nvPr/>
          </p:nvGrpSpPr>
          <p:grpSpPr>
            <a:xfrm>
              <a:off x="900135" y="3037770"/>
              <a:ext cx="359429" cy="358342"/>
              <a:chOff x="4263674" y="4256263"/>
              <a:chExt cx="1123946" cy="1113201"/>
            </a:xfrm>
            <a:grpFill/>
          </p:grpSpPr>
          <p:grpSp>
            <p:nvGrpSpPr>
              <p:cNvPr id="9" name="Group 88"/>
              <p:cNvGrpSpPr/>
              <p:nvPr/>
            </p:nvGrpSpPr>
            <p:grpSpPr>
              <a:xfrm>
                <a:off x="4263674" y="4256263"/>
                <a:ext cx="1123946" cy="1113201"/>
                <a:chOff x="5764931" y="4024246"/>
                <a:chExt cx="1123946" cy="1113201"/>
              </a:xfrm>
              <a:grpFill/>
            </p:grpSpPr>
            <p:sp>
              <p:nvSpPr>
                <p:cNvPr id="11"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12"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10"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13" name="Rectangle 12"/>
          <p:cNvSpPr/>
          <p:nvPr/>
        </p:nvSpPr>
        <p:spPr>
          <a:xfrm>
            <a:off x="370840" y="1984441"/>
            <a:ext cx="5564401" cy="2939266"/>
          </a:xfrm>
          <a:prstGeom prst="rect">
            <a:avLst/>
          </a:prstGeom>
        </p:spPr>
        <p:txBody>
          <a:bodyPr wrap="square">
            <a:spAutoFit/>
          </a:bodyPr>
          <a:lstStyle/>
          <a:p>
            <a:pPr lvl="0">
              <a:spcBef>
                <a:spcPts val="2000"/>
              </a:spcBef>
              <a:spcAft>
                <a:spcPts val="1800"/>
              </a:spcAft>
            </a:pPr>
            <a:r>
              <a:rPr lang="en-US" b="1" dirty="0" smtClean="0"/>
              <a:t>Implement and enhance DevOps with Azure Automation</a:t>
            </a:r>
            <a:endParaRPr lang="en-US" b="1" dirty="0"/>
          </a:p>
          <a:p>
            <a:pPr marL="285750" lvl="0" indent="-285750">
              <a:spcBef>
                <a:spcPts val="2000"/>
              </a:spcBef>
              <a:spcAft>
                <a:spcPts val="1800"/>
              </a:spcAft>
              <a:buFont typeface="Arial" panose="020B0604020202020204" pitchFamily="34" charset="0"/>
              <a:buChar char="•"/>
            </a:pPr>
            <a:r>
              <a:rPr lang="en-US" dirty="0" smtClean="0"/>
              <a:t>Integration with third party services</a:t>
            </a:r>
          </a:p>
          <a:p>
            <a:pPr marL="285750" lvl="0" indent="-285750">
              <a:spcBef>
                <a:spcPts val="2000"/>
              </a:spcBef>
              <a:spcAft>
                <a:spcPts val="1800"/>
              </a:spcAft>
              <a:buFont typeface="Arial" panose="020B0604020202020204" pitchFamily="34" charset="0"/>
              <a:buChar char="•"/>
            </a:pPr>
            <a:r>
              <a:rPr lang="en-US" dirty="0" smtClean="0"/>
              <a:t>Source control your runbooks</a:t>
            </a:r>
          </a:p>
          <a:p>
            <a:pPr marL="285750" lvl="0" indent="-285750">
              <a:spcBef>
                <a:spcPts val="2000"/>
              </a:spcBef>
              <a:spcAft>
                <a:spcPts val="1800"/>
              </a:spcAft>
              <a:buFont typeface="Arial" panose="020B0604020202020204" pitchFamily="34" charset="0"/>
              <a:buChar char="•"/>
            </a:pPr>
            <a:r>
              <a:rPr lang="en-US" dirty="0" smtClean="0"/>
              <a:t>Manage Infrastructure as a code</a:t>
            </a:r>
            <a:endParaRPr lang="en-US" dirty="0"/>
          </a:p>
        </p:txBody>
      </p:sp>
    </p:spTree>
    <p:extLst>
      <p:ext uri="{BB962C8B-B14F-4D97-AF65-F5344CB8AC3E}">
        <p14:creationId xmlns:p14="http://schemas.microsoft.com/office/powerpoint/2010/main" val="21400437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Worker</a:t>
            </a:r>
            <a:endParaRPr lang="en-US" dirty="0"/>
          </a:p>
        </p:txBody>
      </p:sp>
      <p:pic>
        <p:nvPicPr>
          <p:cNvPr id="5" name="Picture 4"/>
          <p:cNvPicPr>
            <a:picLocks noChangeAspect="1"/>
          </p:cNvPicPr>
          <p:nvPr/>
        </p:nvPicPr>
        <p:blipFill>
          <a:blip r:embed="rId3"/>
          <a:stretch>
            <a:fillRect/>
          </a:stretch>
        </p:blipFill>
        <p:spPr>
          <a:xfrm>
            <a:off x="149160" y="1410733"/>
            <a:ext cx="11893679" cy="4041373"/>
          </a:xfrm>
          <a:prstGeom prst="rect">
            <a:avLst/>
          </a:prstGeom>
        </p:spPr>
      </p:pic>
    </p:spTree>
    <p:extLst>
      <p:ext uri="{BB962C8B-B14F-4D97-AF65-F5344CB8AC3E}">
        <p14:creationId xmlns:p14="http://schemas.microsoft.com/office/powerpoint/2010/main" val="375492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6509603"/>
          </a:xfrm>
        </p:spPr>
        <p:txBody>
          <a:bodyPr/>
          <a:lstStyle/>
          <a:p>
            <a:r>
              <a:rPr lang="en-US" altLang="en-US" sz="4000" dirty="0" smtClean="0"/>
              <a:t>Use Hybrid Workers to manage on-premises resources</a:t>
            </a:r>
          </a:p>
          <a:p>
            <a:r>
              <a:rPr lang="en-US" altLang="en-US" sz="4000" dirty="0" smtClean="0"/>
              <a:t>Use more than one Hybrid Workers in a Group to provide high availability</a:t>
            </a:r>
          </a:p>
          <a:p>
            <a:r>
              <a:rPr lang="en-US" altLang="en-US" sz="4000" dirty="0" smtClean="0"/>
              <a:t>Use </a:t>
            </a:r>
            <a:r>
              <a:rPr lang="en-US" altLang="en-US" sz="4000" dirty="0" err="1" smtClean="0"/>
              <a:t>inlinescript</a:t>
            </a:r>
            <a:r>
              <a:rPr lang="en-US" altLang="en-US" sz="4000" dirty="0" smtClean="0"/>
              <a:t>{…} to connect to other computers in your environment from Hybrid Workers</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Hybrid Workers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7272567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Webhooks</a:t>
            </a:r>
            <a:endParaRPr lang="en-US" dirty="0"/>
          </a:p>
        </p:txBody>
      </p:sp>
      <p:pic>
        <p:nvPicPr>
          <p:cNvPr id="3" name="Picture 2"/>
          <p:cNvPicPr>
            <a:picLocks noChangeAspect="1"/>
          </p:cNvPicPr>
          <p:nvPr/>
        </p:nvPicPr>
        <p:blipFill>
          <a:blip r:embed="rId3"/>
          <a:stretch>
            <a:fillRect/>
          </a:stretch>
        </p:blipFill>
        <p:spPr>
          <a:xfrm>
            <a:off x="381746" y="4165017"/>
            <a:ext cx="11493918" cy="1683124"/>
          </a:xfrm>
          <a:prstGeom prst="rect">
            <a:avLst/>
          </a:prstGeom>
        </p:spPr>
      </p:pic>
      <p:sp>
        <p:nvSpPr>
          <p:cNvPr id="4" name="Text Placeholder 2"/>
          <p:cNvSpPr>
            <a:spLocks noGrp="1"/>
          </p:cNvSpPr>
          <p:nvPr>
            <p:ph type="body" sz="quarter" idx="10"/>
          </p:nvPr>
        </p:nvSpPr>
        <p:spPr>
          <a:xfrm>
            <a:off x="269240" y="1189495"/>
            <a:ext cx="11653523" cy="2718821"/>
          </a:xfrm>
        </p:spPr>
        <p:txBody>
          <a:bodyPr/>
          <a:lstStyle/>
          <a:p>
            <a:r>
              <a:rPr lang="en-US" dirty="0" smtClean="0"/>
              <a:t>3</a:t>
            </a:r>
            <a:r>
              <a:rPr lang="en-US" baseline="30000" dirty="0" smtClean="0"/>
              <a:t>rd</a:t>
            </a:r>
            <a:r>
              <a:rPr lang="en-US" dirty="0" smtClean="0"/>
              <a:t> party services integration</a:t>
            </a:r>
          </a:p>
          <a:p>
            <a:r>
              <a:rPr lang="en-US" dirty="0" smtClean="0"/>
              <a:t>No need to special coding</a:t>
            </a:r>
            <a:endParaRPr lang="en-US" dirty="0"/>
          </a:p>
          <a:p>
            <a:r>
              <a:rPr lang="en-US" dirty="0" smtClean="0"/>
              <a:t>Pass parameters</a:t>
            </a:r>
            <a:endParaRPr lang="en-US" dirty="0"/>
          </a:p>
          <a:p>
            <a:r>
              <a:rPr lang="en-US" dirty="0" smtClean="0"/>
              <a:t>Authentication with URL</a:t>
            </a:r>
            <a:endParaRPr lang="en-US" dirty="0"/>
          </a:p>
        </p:txBody>
      </p:sp>
    </p:spTree>
    <p:extLst>
      <p:ext uri="{BB962C8B-B14F-4D97-AF65-F5344CB8AC3E}">
        <p14:creationId xmlns:p14="http://schemas.microsoft.com/office/powerpoint/2010/main" val="386387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866845"/>
          </a:xfrm>
        </p:spPr>
        <p:txBody>
          <a:bodyPr/>
          <a:lstStyle/>
          <a:p>
            <a:r>
              <a:rPr lang="en-US" altLang="en-US" sz="4000" dirty="0" smtClean="0"/>
              <a:t>Store </a:t>
            </a:r>
            <a:r>
              <a:rPr lang="en-US" altLang="en-US" sz="4000" dirty="0" err="1" smtClean="0"/>
              <a:t>webhook</a:t>
            </a:r>
            <a:r>
              <a:rPr lang="en-US" altLang="en-US" sz="4000" dirty="0" smtClean="0"/>
              <a:t> URLs and date expiration in a secure store</a:t>
            </a:r>
          </a:p>
          <a:p>
            <a:r>
              <a:rPr lang="en-US" altLang="en-US" sz="4000" dirty="0" smtClean="0"/>
              <a:t>Implement additional logic in your runbooks in case the </a:t>
            </a:r>
            <a:r>
              <a:rPr lang="en-US" altLang="en-US" sz="4000" dirty="0" err="1" smtClean="0"/>
              <a:t>webhook</a:t>
            </a:r>
            <a:r>
              <a:rPr lang="en-US" altLang="en-US" sz="4000" dirty="0" smtClean="0"/>
              <a:t> URL is compromised</a:t>
            </a:r>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t>
            </a:r>
            <a:r>
              <a:rPr lang="en-US" sz="4000" dirty="0" err="1" smtClean="0"/>
              <a:t>Webhooks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19782841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2718821"/>
          </a:xfrm>
        </p:spPr>
        <p:txBody>
          <a:bodyPr/>
          <a:lstStyle/>
          <a:p>
            <a:r>
              <a:rPr lang="en-US" dirty="0" smtClean="0"/>
              <a:t>Collaboration</a:t>
            </a:r>
          </a:p>
          <a:p>
            <a:r>
              <a:rPr lang="en-US" dirty="0" smtClean="0"/>
              <a:t>Backup and restore of runbooks</a:t>
            </a:r>
            <a:endParaRPr lang="en-US" dirty="0"/>
          </a:p>
          <a:p>
            <a:r>
              <a:rPr lang="en-US" dirty="0" smtClean="0"/>
              <a:t>Maintain Change History</a:t>
            </a:r>
            <a:endParaRPr lang="en-US" dirty="0"/>
          </a:p>
          <a:p>
            <a:r>
              <a:rPr lang="en-US" dirty="0" smtClean="0"/>
              <a:t>DevOps</a:t>
            </a:r>
            <a:endParaRPr lang="en-US" dirty="0"/>
          </a:p>
        </p:txBody>
      </p:sp>
      <p:sp>
        <p:nvSpPr>
          <p:cNvPr id="2" name="Title 1"/>
          <p:cNvSpPr>
            <a:spLocks noGrp="1"/>
          </p:cNvSpPr>
          <p:nvPr>
            <p:ph type="title"/>
          </p:nvPr>
        </p:nvSpPr>
        <p:spPr/>
        <p:txBody>
          <a:bodyPr/>
          <a:lstStyle/>
          <a:p>
            <a:r>
              <a:rPr lang="en-US" dirty="0" smtClean="0"/>
              <a:t>Source Control Integration</a:t>
            </a:r>
            <a:endParaRPr lang="en-US" dirty="0"/>
          </a:p>
        </p:txBody>
      </p:sp>
      <p:pic>
        <p:nvPicPr>
          <p:cNvPr id="4" name="Picture 3"/>
          <p:cNvPicPr>
            <a:picLocks noChangeAspect="1"/>
          </p:cNvPicPr>
          <p:nvPr/>
        </p:nvPicPr>
        <p:blipFill>
          <a:blip r:embed="rId3"/>
          <a:stretch>
            <a:fillRect/>
          </a:stretch>
        </p:blipFill>
        <p:spPr>
          <a:xfrm>
            <a:off x="5476353" y="3406529"/>
            <a:ext cx="6309306" cy="3104803"/>
          </a:xfrm>
          <a:prstGeom prst="rect">
            <a:avLst/>
          </a:prstGeom>
        </p:spPr>
      </p:pic>
    </p:spTree>
    <p:extLst>
      <p:ext uri="{BB962C8B-B14F-4D97-AF65-F5344CB8AC3E}">
        <p14:creationId xmlns:p14="http://schemas.microsoft.com/office/powerpoint/2010/main" val="297098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063600"/>
          </a:xfrm>
        </p:spPr>
        <p:txBody>
          <a:bodyPr/>
          <a:lstStyle/>
          <a:p>
            <a:r>
              <a:rPr lang="en-US" altLang="en-US" sz="4000" dirty="0" smtClean="0"/>
              <a:t>Use GitHub as Source Control to keep track of the runbook changes</a:t>
            </a:r>
          </a:p>
          <a:p>
            <a:r>
              <a:rPr lang="en-US" altLang="en-US" sz="4000" dirty="0" smtClean="0"/>
              <a:t>Use private GitHub repository for runbooks that should not be exposed publically</a:t>
            </a:r>
          </a:p>
          <a:p>
            <a:r>
              <a:rPr lang="en-US" altLang="en-US" sz="4000" dirty="0" smtClean="0"/>
              <a:t>When runbooks are synced from GitHub repository publish them so that new jobs are using the latest versions</a:t>
            </a:r>
          </a:p>
          <a:p>
            <a:endParaRPr lang="en-US" altLang="en-US" sz="2432" dirty="0" smtClean="0"/>
          </a:p>
          <a:p>
            <a:endParaRPr lang="en-US" altLang="en-US" sz="2000" dirty="0" smtClean="0">
              <a:solidFill>
                <a:schemeClr val="tx1"/>
              </a:solidFill>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Source Control Integration</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7526041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for Dev &amp; Test</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588769663"/>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Dev &amp; Test</a:t>
            </a:r>
            <a:endParaRPr lang="en-US" sz="4500" dirty="0"/>
          </a:p>
        </p:txBody>
      </p:sp>
      <p:sp>
        <p:nvSpPr>
          <p:cNvPr id="9" name="TextBox 8"/>
          <p:cNvSpPr txBox="1"/>
          <p:nvPr/>
        </p:nvSpPr>
        <p:spPr>
          <a:xfrm>
            <a:off x="1112096" y="4366148"/>
            <a:ext cx="2784273"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Azure Automation</a:t>
            </a:r>
            <a:endParaRPr lang="en-US" sz="2353" dirty="0"/>
          </a:p>
        </p:txBody>
      </p:sp>
      <p:sp>
        <p:nvSpPr>
          <p:cNvPr id="12" name="TextBox 11"/>
          <p:cNvSpPr txBox="1"/>
          <p:nvPr/>
        </p:nvSpPr>
        <p:spPr>
          <a:xfrm>
            <a:off x="8939937" y="4366144"/>
            <a:ext cx="1408833"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DevOps</a:t>
            </a:r>
            <a:endParaRPr lang="en-US" sz="2353" dirty="0"/>
          </a:p>
        </p:txBody>
      </p:sp>
      <p:sp>
        <p:nvSpPr>
          <p:cNvPr id="16" name="TextBox 15"/>
          <p:cNvSpPr txBox="1"/>
          <p:nvPr/>
        </p:nvSpPr>
        <p:spPr>
          <a:xfrm>
            <a:off x="4109922" y="4366145"/>
            <a:ext cx="403448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dirty="0" smtClean="0"/>
              <a:t>Desired State Configuration</a:t>
            </a:r>
            <a:endParaRPr lang="en-US" sz="2353" dirty="0"/>
          </a:p>
        </p:txBody>
      </p:sp>
      <p:grpSp>
        <p:nvGrpSpPr>
          <p:cNvPr id="19" name="Group 18"/>
          <p:cNvGrpSpPr/>
          <p:nvPr/>
        </p:nvGrpSpPr>
        <p:grpSpPr>
          <a:xfrm>
            <a:off x="1450351" y="2414514"/>
            <a:ext cx="2107762" cy="1846099"/>
            <a:chOff x="788838" y="2946069"/>
            <a:chExt cx="575578" cy="572189"/>
          </a:xfrm>
          <a:solidFill>
            <a:schemeClr val="tx1"/>
          </a:solidFill>
        </p:grpSpPr>
        <p:sp>
          <p:nvSpPr>
            <p:cNvPr id="20" name="Arc 19"/>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21" name="Arc 20"/>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22" name="Group 89"/>
            <p:cNvGrpSpPr/>
            <p:nvPr/>
          </p:nvGrpSpPr>
          <p:grpSpPr>
            <a:xfrm>
              <a:off x="900135" y="3037770"/>
              <a:ext cx="359429" cy="358342"/>
              <a:chOff x="4263674" y="4256263"/>
              <a:chExt cx="1123946" cy="1113201"/>
            </a:xfrm>
            <a:grpFill/>
          </p:grpSpPr>
          <p:grpSp>
            <p:nvGrpSpPr>
              <p:cNvPr id="23" name="Group 88"/>
              <p:cNvGrpSpPr/>
              <p:nvPr/>
            </p:nvGrpSpPr>
            <p:grpSpPr>
              <a:xfrm>
                <a:off x="4263674" y="4256263"/>
                <a:ext cx="1123946" cy="1113201"/>
                <a:chOff x="5764931" y="4024246"/>
                <a:chExt cx="1123946" cy="1113201"/>
              </a:xfrm>
              <a:grpFill/>
            </p:grpSpPr>
            <p:sp>
              <p:nvSpPr>
                <p:cNvPr id="25"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26"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24"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27" name="Freeform 26"/>
          <p:cNvSpPr>
            <a:spLocks noEditPoints="1"/>
          </p:cNvSpPr>
          <p:nvPr/>
        </p:nvSpPr>
        <p:spPr bwMode="auto">
          <a:xfrm>
            <a:off x="5416062" y="2823670"/>
            <a:ext cx="874164" cy="1042853"/>
          </a:xfrm>
          <a:custGeom>
            <a:avLst/>
            <a:gdLst>
              <a:gd name="T0" fmla="*/ 331 w 340"/>
              <a:gd name="T1" fmla="*/ 0 h 586"/>
              <a:gd name="T2" fmla="*/ 255 w 340"/>
              <a:gd name="T3" fmla="*/ 63 h 586"/>
              <a:gd name="T4" fmla="*/ 0 w 340"/>
              <a:gd name="T5" fmla="*/ 63 h 586"/>
              <a:gd name="T6" fmla="*/ 97 w 340"/>
              <a:gd name="T7" fmla="*/ 0 h 586"/>
              <a:gd name="T8" fmla="*/ 331 w 340"/>
              <a:gd name="T9" fmla="*/ 0 h 586"/>
              <a:gd name="T10" fmla="*/ 265 w 340"/>
              <a:gd name="T11" fmla="*/ 68 h 586"/>
              <a:gd name="T12" fmla="*/ 265 w 340"/>
              <a:gd name="T13" fmla="*/ 586 h 586"/>
              <a:gd name="T14" fmla="*/ 340 w 340"/>
              <a:gd name="T15" fmla="*/ 489 h 586"/>
              <a:gd name="T16" fmla="*/ 340 w 340"/>
              <a:gd name="T17" fmla="*/ 7 h 586"/>
              <a:gd name="T18" fmla="*/ 265 w 340"/>
              <a:gd name="T19" fmla="*/ 68 h 586"/>
              <a:gd name="T20" fmla="*/ 0 w 340"/>
              <a:gd name="T21" fmla="*/ 73 h 586"/>
              <a:gd name="T22" fmla="*/ 255 w 340"/>
              <a:gd name="T23" fmla="*/ 73 h 586"/>
              <a:gd name="T24" fmla="*/ 255 w 340"/>
              <a:gd name="T25" fmla="*/ 586 h 586"/>
              <a:gd name="T26" fmla="*/ 0 w 340"/>
              <a:gd name="T27" fmla="*/ 586 h 586"/>
              <a:gd name="T28" fmla="*/ 0 w 340"/>
              <a:gd name="T29" fmla="*/ 73 h 586"/>
              <a:gd name="T30" fmla="*/ 19 w 340"/>
              <a:gd name="T31" fmla="*/ 120 h 586"/>
              <a:gd name="T32" fmla="*/ 236 w 340"/>
              <a:gd name="T33" fmla="*/ 120 h 586"/>
              <a:gd name="T34" fmla="*/ 236 w 340"/>
              <a:gd name="T35" fmla="*/ 94 h 586"/>
              <a:gd name="T36" fmla="*/ 19 w 340"/>
              <a:gd name="T37" fmla="*/ 94 h 586"/>
              <a:gd name="T38" fmla="*/ 19 w 340"/>
              <a:gd name="T39" fmla="*/ 120 h 586"/>
              <a:gd name="T40" fmla="*/ 19 w 340"/>
              <a:gd name="T41" fmla="*/ 165 h 586"/>
              <a:gd name="T42" fmla="*/ 236 w 340"/>
              <a:gd name="T43" fmla="*/ 165 h 586"/>
              <a:gd name="T44" fmla="*/ 236 w 340"/>
              <a:gd name="T45" fmla="*/ 139 h 586"/>
              <a:gd name="T46" fmla="*/ 19 w 340"/>
              <a:gd name="T47" fmla="*/ 139 h 586"/>
              <a:gd name="T48" fmla="*/ 19 w 340"/>
              <a:gd name="T49" fmla="*/ 165 h 586"/>
              <a:gd name="T50" fmla="*/ 19 w 340"/>
              <a:gd name="T51" fmla="*/ 210 h 586"/>
              <a:gd name="T52" fmla="*/ 236 w 340"/>
              <a:gd name="T53" fmla="*/ 210 h 586"/>
              <a:gd name="T54" fmla="*/ 236 w 340"/>
              <a:gd name="T55" fmla="*/ 184 h 586"/>
              <a:gd name="T56" fmla="*/ 19 w 340"/>
              <a:gd name="T57" fmla="*/ 184 h 586"/>
              <a:gd name="T58" fmla="*/ 19 w 340"/>
              <a:gd name="T59" fmla="*/ 21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0" h="586">
                <a:moveTo>
                  <a:pt x="331" y="0"/>
                </a:moveTo>
                <a:lnTo>
                  <a:pt x="255" y="63"/>
                </a:lnTo>
                <a:lnTo>
                  <a:pt x="0" y="63"/>
                </a:lnTo>
                <a:lnTo>
                  <a:pt x="97" y="0"/>
                </a:lnTo>
                <a:lnTo>
                  <a:pt x="331" y="0"/>
                </a:lnTo>
                <a:close/>
                <a:moveTo>
                  <a:pt x="265" y="68"/>
                </a:moveTo>
                <a:lnTo>
                  <a:pt x="265" y="586"/>
                </a:lnTo>
                <a:lnTo>
                  <a:pt x="340" y="489"/>
                </a:lnTo>
                <a:lnTo>
                  <a:pt x="340" y="7"/>
                </a:lnTo>
                <a:lnTo>
                  <a:pt x="265" y="68"/>
                </a:lnTo>
                <a:close/>
                <a:moveTo>
                  <a:pt x="0" y="73"/>
                </a:moveTo>
                <a:lnTo>
                  <a:pt x="255" y="73"/>
                </a:lnTo>
                <a:lnTo>
                  <a:pt x="255" y="586"/>
                </a:lnTo>
                <a:lnTo>
                  <a:pt x="0" y="586"/>
                </a:lnTo>
                <a:lnTo>
                  <a:pt x="0" y="73"/>
                </a:lnTo>
                <a:close/>
                <a:moveTo>
                  <a:pt x="19" y="120"/>
                </a:moveTo>
                <a:lnTo>
                  <a:pt x="236" y="120"/>
                </a:lnTo>
                <a:lnTo>
                  <a:pt x="236" y="94"/>
                </a:lnTo>
                <a:lnTo>
                  <a:pt x="19" y="94"/>
                </a:lnTo>
                <a:lnTo>
                  <a:pt x="19" y="120"/>
                </a:lnTo>
                <a:close/>
                <a:moveTo>
                  <a:pt x="19" y="165"/>
                </a:moveTo>
                <a:lnTo>
                  <a:pt x="236" y="165"/>
                </a:lnTo>
                <a:lnTo>
                  <a:pt x="236" y="139"/>
                </a:lnTo>
                <a:lnTo>
                  <a:pt x="19" y="139"/>
                </a:lnTo>
                <a:lnTo>
                  <a:pt x="19" y="165"/>
                </a:lnTo>
                <a:close/>
                <a:moveTo>
                  <a:pt x="19" y="210"/>
                </a:moveTo>
                <a:lnTo>
                  <a:pt x="236" y="210"/>
                </a:lnTo>
                <a:lnTo>
                  <a:pt x="236" y="184"/>
                </a:lnTo>
                <a:lnTo>
                  <a:pt x="19" y="184"/>
                </a:lnTo>
                <a:lnTo>
                  <a:pt x="19" y="21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08"/>
            <a:endParaRPr lang="en-US" sz="1734" dirty="0">
              <a:solidFill>
                <a:srgbClr val="000000"/>
              </a:solidFill>
            </a:endParaRPr>
          </a:p>
        </p:txBody>
      </p:sp>
      <p:pic>
        <p:nvPicPr>
          <p:cNvPr id="28" name="Picture 27"/>
          <p:cNvPicPr>
            <a:picLocks noChangeAspect="1"/>
          </p:cNvPicPr>
          <p:nvPr/>
        </p:nvPicPr>
        <p:blipFill>
          <a:blip r:embed="rId3"/>
          <a:stretch>
            <a:fillRect/>
          </a:stretch>
        </p:blipFill>
        <p:spPr>
          <a:xfrm>
            <a:off x="5938772" y="3272850"/>
            <a:ext cx="580404" cy="580404"/>
          </a:xfrm>
          <a:prstGeom prst="rect">
            <a:avLst/>
          </a:prstGeom>
        </p:spPr>
      </p:pic>
      <p:grpSp>
        <p:nvGrpSpPr>
          <p:cNvPr id="29" name="Group 28"/>
          <p:cNvGrpSpPr/>
          <p:nvPr/>
        </p:nvGrpSpPr>
        <p:grpSpPr>
          <a:xfrm>
            <a:off x="8144410" y="3014014"/>
            <a:ext cx="1356835" cy="1127420"/>
            <a:chOff x="958943" y="1820181"/>
            <a:chExt cx="1356835" cy="1127420"/>
          </a:xfrm>
        </p:grpSpPr>
        <p:sp>
          <p:nvSpPr>
            <p:cNvPr id="48" name="Freeform 47"/>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9" name="Freeform 48"/>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0" name="Freeform 49"/>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1" name="Freeform 50"/>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000" b="1" dirty="0" smtClean="0">
                  <a:solidFill>
                    <a:srgbClr val="FFFFFF"/>
                  </a:solidFill>
                </a:rPr>
                <a:t> </a:t>
              </a:r>
              <a:endParaRPr lang="en-US" sz="1000" b="1" dirty="0">
                <a:solidFill>
                  <a:srgbClr val="FFFFFF"/>
                </a:solidFill>
              </a:endParaRPr>
            </a:p>
          </p:txBody>
        </p:sp>
        <p:sp>
          <p:nvSpPr>
            <p:cNvPr id="52" name="Rectangle 51"/>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3" name="Group 52"/>
            <p:cNvGrpSpPr/>
            <p:nvPr/>
          </p:nvGrpSpPr>
          <p:grpSpPr>
            <a:xfrm>
              <a:off x="1388646" y="2014004"/>
              <a:ext cx="311900" cy="222474"/>
              <a:chOff x="1366452" y="1994459"/>
              <a:chExt cx="311900" cy="222474"/>
            </a:xfrm>
          </p:grpSpPr>
          <p:sp>
            <p:nvSpPr>
              <p:cNvPr id="66" name="Freeform 65"/>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7" name="Freeform 66"/>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54" name="Oval 53"/>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5" name="Freeform 54"/>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6" name="Group 55"/>
            <p:cNvGrpSpPr/>
            <p:nvPr/>
          </p:nvGrpSpPr>
          <p:grpSpPr>
            <a:xfrm>
              <a:off x="958943" y="2054647"/>
              <a:ext cx="244284" cy="287906"/>
              <a:chOff x="978218" y="2040263"/>
              <a:chExt cx="244284" cy="287906"/>
            </a:xfrm>
          </p:grpSpPr>
          <p:sp>
            <p:nvSpPr>
              <p:cNvPr id="64" name="Freeform 63"/>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5" name="Freeform 64"/>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sp>
          <p:nvSpPr>
            <p:cNvPr id="57" name="Freeform 56"/>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58" name="Freeform 57"/>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59" name="Group 58"/>
            <p:cNvGrpSpPr/>
            <p:nvPr/>
          </p:nvGrpSpPr>
          <p:grpSpPr>
            <a:xfrm>
              <a:off x="1261759" y="2339640"/>
              <a:ext cx="1054019" cy="607961"/>
              <a:chOff x="511109" y="5814543"/>
              <a:chExt cx="1041729" cy="600871"/>
            </a:xfrm>
          </p:grpSpPr>
          <p:sp>
            <p:nvSpPr>
              <p:cNvPr id="61" name="Rectangle 60"/>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2" name="Rectangle 61"/>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63" name="Freeform 62"/>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0" name="Group 29"/>
          <p:cNvGrpSpPr/>
          <p:nvPr/>
        </p:nvGrpSpPr>
        <p:grpSpPr>
          <a:xfrm>
            <a:off x="9697405" y="3011106"/>
            <a:ext cx="1333278" cy="1131005"/>
            <a:chOff x="1680905" y="4869171"/>
            <a:chExt cx="1333278" cy="1131005"/>
          </a:xfrm>
        </p:grpSpPr>
        <p:grpSp>
          <p:nvGrpSpPr>
            <p:cNvPr id="31" name="Group 30"/>
            <p:cNvGrpSpPr/>
            <p:nvPr/>
          </p:nvGrpSpPr>
          <p:grpSpPr>
            <a:xfrm>
              <a:off x="2312865" y="4869171"/>
              <a:ext cx="701318" cy="1129810"/>
              <a:chOff x="1444680" y="4869171"/>
              <a:chExt cx="701318" cy="1129810"/>
            </a:xfrm>
          </p:grpSpPr>
          <p:sp>
            <p:nvSpPr>
              <p:cNvPr id="36" name="Freeform 35"/>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7" name="Freeform 36"/>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8" name="Oval 37"/>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9" name="Freeform 38"/>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0" name="Freeform 39"/>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1" name="Freeform 4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2" name="Freeform 41"/>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3" name="Freeform 42"/>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44" name="Freeform 43"/>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5" name="Freeform 44"/>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6" name="Freeform 45"/>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 name="Group 31"/>
            <p:cNvGrpSpPr/>
            <p:nvPr/>
          </p:nvGrpSpPr>
          <p:grpSpPr>
            <a:xfrm>
              <a:off x="1680905" y="5392215"/>
              <a:ext cx="1054019" cy="607961"/>
              <a:chOff x="511109" y="5814543"/>
              <a:chExt cx="1041729" cy="600871"/>
            </a:xfrm>
          </p:grpSpPr>
          <p:sp>
            <p:nvSpPr>
              <p:cNvPr id="33" name="Rectangle 32"/>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4" name="Rectangle 33"/>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35" name="Freeform 34"/>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grpSp>
    </p:spTree>
    <p:extLst>
      <p:ext uri="{BB962C8B-B14F-4D97-AF65-F5344CB8AC3E}">
        <p14:creationId xmlns:p14="http://schemas.microsoft.com/office/powerpoint/2010/main" val="4114568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Automation</a:t>
            </a:r>
            <a:endParaRPr lang="en-US" dirty="0"/>
          </a:p>
        </p:txBody>
      </p:sp>
      <p:grpSp>
        <p:nvGrpSpPr>
          <p:cNvPr id="5" name="Group 4"/>
          <p:cNvGrpSpPr/>
          <p:nvPr/>
        </p:nvGrpSpPr>
        <p:grpSpPr>
          <a:xfrm>
            <a:off x="7762240" y="2018213"/>
            <a:ext cx="2838995" cy="2706423"/>
            <a:chOff x="788838" y="2946069"/>
            <a:chExt cx="575578" cy="572189"/>
          </a:xfrm>
          <a:solidFill>
            <a:schemeClr val="tx1"/>
          </a:solidFill>
        </p:grpSpPr>
        <p:sp>
          <p:nvSpPr>
            <p:cNvPr id="6" name="Arc 5"/>
            <p:cNvSpPr/>
            <p:nvPr/>
          </p:nvSpPr>
          <p:spPr>
            <a:xfrm rot="1737034" flipH="1">
              <a:off x="919084" y="2982798"/>
              <a:ext cx="445332" cy="535460"/>
            </a:xfrm>
            <a:prstGeom prst="arc">
              <a:avLst>
                <a:gd name="adj1" fmla="val 8067281"/>
                <a:gd name="adj2" fmla="val 15752084"/>
              </a:avLst>
            </a:prstGeom>
            <a:noFill/>
            <a:ln w="146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sp>
          <p:nvSpPr>
            <p:cNvPr id="7" name="Arc 6"/>
            <p:cNvSpPr/>
            <p:nvPr/>
          </p:nvSpPr>
          <p:spPr>
            <a:xfrm>
              <a:off x="788838" y="2946069"/>
              <a:ext cx="445332" cy="535460"/>
            </a:xfrm>
            <a:prstGeom prst="arc">
              <a:avLst>
                <a:gd name="adj1" fmla="val 8071096"/>
                <a:gd name="adj2" fmla="val 15752083"/>
              </a:avLst>
            </a:prstGeom>
            <a:noFill/>
            <a:ln w="146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lIns="89614" tIns="44806" rIns="89614" bIns="44806" rtlCol="0" anchor="ctr"/>
            <a:lstStyle/>
            <a:p>
              <a:pPr algn="ctr" defTabSz="914023"/>
              <a:endParaRPr lang="en-US" dirty="0">
                <a:solidFill>
                  <a:srgbClr val="505050"/>
                </a:solidFill>
              </a:endParaRPr>
            </a:p>
          </p:txBody>
        </p:sp>
        <p:grpSp>
          <p:nvGrpSpPr>
            <p:cNvPr id="8" name="Group 89"/>
            <p:cNvGrpSpPr/>
            <p:nvPr/>
          </p:nvGrpSpPr>
          <p:grpSpPr>
            <a:xfrm>
              <a:off x="900135" y="3037770"/>
              <a:ext cx="359429" cy="358342"/>
              <a:chOff x="4263674" y="4256263"/>
              <a:chExt cx="1123946" cy="1113201"/>
            </a:xfrm>
            <a:grpFill/>
          </p:grpSpPr>
          <p:grpSp>
            <p:nvGrpSpPr>
              <p:cNvPr id="9" name="Group 88"/>
              <p:cNvGrpSpPr/>
              <p:nvPr/>
            </p:nvGrpSpPr>
            <p:grpSpPr>
              <a:xfrm>
                <a:off x="4263674" y="4256263"/>
                <a:ext cx="1123946" cy="1113201"/>
                <a:chOff x="5764931" y="4024246"/>
                <a:chExt cx="1123946" cy="1113201"/>
              </a:xfrm>
              <a:grpFill/>
            </p:grpSpPr>
            <p:sp>
              <p:nvSpPr>
                <p:cNvPr id="11" name="Freeform 616"/>
                <p:cNvSpPr>
                  <a:spLocks noEditPoints="1"/>
                </p:cNvSpPr>
                <p:nvPr/>
              </p:nvSpPr>
              <p:spPr bwMode="auto">
                <a:xfrm>
                  <a:off x="6252261" y="4304024"/>
                  <a:ext cx="453850" cy="53412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sp>
              <p:nvSpPr>
                <p:cNvPr id="12" name="Freeform 579"/>
                <p:cNvSpPr>
                  <a:spLocks noEditPoints="1"/>
                </p:cNvSpPr>
                <p:nvPr/>
              </p:nvSpPr>
              <p:spPr bwMode="auto">
                <a:xfrm>
                  <a:off x="5764931" y="4024246"/>
                  <a:ext cx="1123946" cy="1113201"/>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solidFill>
                  <a:schemeClr val="tx1"/>
                </a:solid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sp>
            <p:nvSpPr>
              <p:cNvPr id="10" name="Freeform 580"/>
              <p:cNvSpPr>
                <a:spLocks/>
              </p:cNvSpPr>
              <p:nvPr/>
            </p:nvSpPr>
            <p:spPr bwMode="auto">
              <a:xfrm>
                <a:off x="4501034" y="4621055"/>
                <a:ext cx="437832" cy="592297"/>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w="9525">
                <a:noFill/>
                <a:round/>
                <a:headEnd/>
                <a:tailEnd/>
              </a:ln>
              <a:extLst/>
            </p:spPr>
            <p:txBody>
              <a:bodyPr vert="horz" wrap="square" lIns="89614" tIns="44806" rIns="89614" bIns="44806" numCol="1" anchor="t" anchorCtr="0" compatLnSpc="1">
                <a:prstTxWarp prst="textNoShape">
                  <a:avLst/>
                </a:prstTxWarp>
              </a:bodyPr>
              <a:lstStyle/>
              <a:p>
                <a:pPr defTabSz="914023"/>
                <a:endParaRPr lang="en-US" dirty="0">
                  <a:solidFill>
                    <a:srgbClr val="505050"/>
                  </a:solidFill>
                </a:endParaRPr>
              </a:p>
            </p:txBody>
          </p:sp>
        </p:grpSp>
      </p:grpSp>
      <p:sp>
        <p:nvSpPr>
          <p:cNvPr id="13" name="Rectangle 12"/>
          <p:cNvSpPr/>
          <p:nvPr/>
        </p:nvSpPr>
        <p:spPr>
          <a:xfrm>
            <a:off x="370840" y="1818555"/>
            <a:ext cx="5564401" cy="1897955"/>
          </a:xfrm>
          <a:prstGeom prst="rect">
            <a:avLst/>
          </a:prstGeom>
        </p:spPr>
        <p:txBody>
          <a:bodyPr wrap="square">
            <a:spAutoFit/>
          </a:bodyPr>
          <a:lstStyle/>
          <a:p>
            <a:pPr lvl="0">
              <a:spcBef>
                <a:spcPts val="2000"/>
              </a:spcBef>
              <a:spcAft>
                <a:spcPts val="1800"/>
              </a:spcAft>
            </a:pPr>
            <a:r>
              <a:rPr lang="en-US" b="1" dirty="0"/>
              <a:t>Orchestrate complex and repetitive </a:t>
            </a:r>
            <a:r>
              <a:rPr lang="en-US" b="1" dirty="0" smtClean="0"/>
              <a:t>operations.</a:t>
            </a:r>
            <a:endParaRPr lang="en-US" b="1" dirty="0"/>
          </a:p>
          <a:p>
            <a:pPr marL="285750" lvl="0" indent="-285750">
              <a:spcBef>
                <a:spcPts val="2000"/>
              </a:spcBef>
              <a:spcAft>
                <a:spcPts val="1800"/>
              </a:spcAft>
              <a:buFont typeface="Arial" panose="020B0604020202020204" pitchFamily="34" charset="0"/>
              <a:buChar char="•"/>
            </a:pPr>
            <a:r>
              <a:rPr lang="en-US" dirty="0" smtClean="0"/>
              <a:t>Create</a:t>
            </a:r>
            <a:r>
              <a:rPr lang="en-US" dirty="0"/>
              <a:t>, monitor, manage, and deploy </a:t>
            </a:r>
            <a:r>
              <a:rPr lang="en-US" dirty="0" smtClean="0"/>
              <a:t>resources</a:t>
            </a:r>
          </a:p>
          <a:p>
            <a:pPr marL="285750" lvl="0" indent="-285750">
              <a:spcBef>
                <a:spcPts val="2000"/>
              </a:spcBef>
              <a:spcAft>
                <a:spcPts val="1800"/>
              </a:spcAft>
              <a:buFont typeface="Arial" panose="020B0604020202020204" pitchFamily="34" charset="0"/>
              <a:buChar char="•"/>
            </a:pPr>
            <a:r>
              <a:rPr lang="en-US" dirty="0"/>
              <a:t>R</a:t>
            </a:r>
            <a:r>
              <a:rPr lang="en-US" dirty="0" smtClean="0"/>
              <a:t>educe errors and boosting efficiency</a:t>
            </a:r>
          </a:p>
        </p:txBody>
      </p:sp>
    </p:spTree>
    <p:extLst>
      <p:ext uri="{BB962C8B-B14F-4D97-AF65-F5344CB8AC3E}">
        <p14:creationId xmlns:p14="http://schemas.microsoft.com/office/powerpoint/2010/main" val="3104045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Reduce </a:t>
            </a:r>
            <a:r>
              <a:rPr lang="en-US" sz="4800" spc="-50" dirty="0">
                <a:gradFill>
                  <a:gsLst>
                    <a:gs pos="0">
                      <a:srgbClr val="EFEFEF"/>
                    </a:gs>
                    <a:gs pos="100000">
                      <a:srgbClr val="EFEFEF"/>
                    </a:gs>
                  </a:gsLst>
                  <a:lin ang="5400000" scaled="0"/>
                </a:gradFill>
              </a:rPr>
              <a:t>errors and </a:t>
            </a:r>
            <a:r>
              <a:rPr lang="en-US" sz="4800" spc="-50" dirty="0" smtClean="0">
                <a:gradFill>
                  <a:gsLst>
                    <a:gs pos="0">
                      <a:srgbClr val="EFEFEF"/>
                    </a:gs>
                    <a:gs pos="100000">
                      <a:srgbClr val="EFEFEF"/>
                    </a:gs>
                  </a:gsLst>
                  <a:lin ang="5400000" scaled="0"/>
                </a:gradFill>
              </a:rPr>
              <a:t>boost efficiency</a:t>
            </a:r>
            <a:endParaRPr lang="en-US" sz="4800" spc="-50" dirty="0">
              <a:gradFill>
                <a:gsLst>
                  <a:gs pos="0">
                    <a:srgbClr val="EFEFEF"/>
                  </a:gs>
                  <a:gs pos="100000">
                    <a:srgbClr val="EFEFEF"/>
                  </a:gs>
                </a:gsLst>
                <a:lin ang="5400000" scaled="0"/>
              </a:gradFill>
            </a:endParaRPr>
          </a:p>
        </p:txBody>
      </p:sp>
      <p:sp>
        <p:nvSpPr>
          <p:cNvPr id="26" name="1 box"/>
          <p:cNvSpPr/>
          <p:nvPr/>
        </p:nvSpPr>
        <p:spPr bwMode="auto">
          <a:xfrm>
            <a:off x="473941"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Reduction of time-consuming, error-prone cloud </a:t>
            </a:r>
            <a:r>
              <a:rPr lang="en-US" sz="2400" spc="-50" dirty="0" smtClean="0">
                <a:solidFill>
                  <a:srgbClr val="002050"/>
                </a:solidFill>
                <a:latin typeface="+mj-lt"/>
              </a:rPr>
              <a:t>management </a:t>
            </a:r>
            <a:r>
              <a:rPr lang="en-US" sz="2400" spc="-50" dirty="0">
                <a:solidFill>
                  <a:srgbClr val="002050"/>
                </a:solidFill>
                <a:latin typeface="+mj-lt"/>
              </a:rPr>
              <a:t>tasks</a:t>
            </a:r>
          </a:p>
        </p:txBody>
      </p:sp>
      <p:sp>
        <p:nvSpPr>
          <p:cNvPr id="27" name="1 box"/>
          <p:cNvSpPr/>
          <p:nvPr/>
        </p:nvSpPr>
        <p:spPr bwMode="auto">
          <a:xfrm>
            <a:off x="4295858"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Quick start of automation tasks using Runbook </a:t>
            </a:r>
            <a:r>
              <a:rPr lang="en-US" sz="2400" spc="-50" dirty="0" smtClean="0">
                <a:solidFill>
                  <a:srgbClr val="002050"/>
                </a:solidFill>
                <a:latin typeface="+mj-lt"/>
              </a:rPr>
              <a:t>and PowerShell Gallery</a:t>
            </a:r>
            <a:endParaRPr lang="en-US" sz="2400" dirty="0">
              <a:solidFill>
                <a:srgbClr val="002050"/>
              </a:solidFill>
              <a:latin typeface="+mj-lt"/>
            </a:endParaRPr>
          </a:p>
        </p:txBody>
      </p:sp>
      <p:sp>
        <p:nvSpPr>
          <p:cNvPr id="28" name="1 box"/>
          <p:cNvSpPr/>
          <p:nvPr/>
        </p:nvSpPr>
        <p:spPr bwMode="auto">
          <a:xfrm>
            <a:off x="8117774" y="2224943"/>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fontAlgn="base">
              <a:spcBef>
                <a:spcPts val="2000"/>
              </a:spcBef>
              <a:spcAft>
                <a:spcPct val="0"/>
              </a:spcAft>
              <a:defRPr/>
            </a:pPr>
            <a:r>
              <a:rPr lang="en-US" sz="2400" spc="-20" dirty="0">
                <a:solidFill>
                  <a:srgbClr val="002050"/>
                </a:solidFill>
                <a:latin typeface="+mj-lt"/>
              </a:rPr>
              <a:t>Better visibility into automation activities</a:t>
            </a:r>
          </a:p>
        </p:txBody>
      </p:sp>
      <p:sp>
        <p:nvSpPr>
          <p:cNvPr id="29" name="1 box"/>
          <p:cNvSpPr/>
          <p:nvPr/>
        </p:nvSpPr>
        <p:spPr bwMode="auto">
          <a:xfrm>
            <a:off x="473941"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a:solidFill>
                  <a:schemeClr val="bg2"/>
                </a:solidFill>
              </a:rPr>
              <a:t>Creation, monitoring, management, and deployment of resources </a:t>
            </a:r>
            <a:r>
              <a:rPr lang="en-US" dirty="0" smtClean="0">
                <a:solidFill>
                  <a:schemeClr val="bg2"/>
                </a:solidFill>
              </a:rPr>
              <a:t>in cloud and </a:t>
            </a:r>
            <a:r>
              <a:rPr lang="en-US" dirty="0">
                <a:solidFill>
                  <a:schemeClr val="bg2"/>
                </a:solidFill>
              </a:rPr>
              <a:t>hybrid environments</a:t>
            </a:r>
          </a:p>
        </p:txBody>
      </p:sp>
      <p:sp>
        <p:nvSpPr>
          <p:cNvPr id="30" name="1 box"/>
          <p:cNvSpPr/>
          <p:nvPr/>
        </p:nvSpPr>
        <p:spPr bwMode="auto">
          <a:xfrm>
            <a:off x="4295858"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Ready-to-use </a:t>
            </a:r>
            <a:r>
              <a:rPr lang="en-US" spc="-70" dirty="0" smtClean="0">
                <a:solidFill>
                  <a:schemeClr val="bg2"/>
                </a:solidFill>
              </a:rPr>
              <a:t>runbooks, PowerShell modules and DSC Resources</a:t>
            </a:r>
            <a:endParaRPr lang="en-US" spc="-70" dirty="0">
              <a:solidFill>
                <a:schemeClr val="bg2"/>
              </a:solidFill>
            </a:endParaRPr>
          </a:p>
        </p:txBody>
      </p:sp>
      <p:sp>
        <p:nvSpPr>
          <p:cNvPr id="31" name="1 box"/>
          <p:cNvSpPr/>
          <p:nvPr/>
        </p:nvSpPr>
        <p:spPr bwMode="auto">
          <a:xfrm>
            <a:off x="8117774" y="3634550"/>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Runbook monitoring with easy-to-read dashboard charts and log records</a:t>
            </a:r>
          </a:p>
          <a:p>
            <a:pPr defTabSz="914281">
              <a:spcBef>
                <a:spcPts val="2000"/>
              </a:spcBef>
              <a:defRPr/>
            </a:pPr>
            <a:endParaRPr lang="en-US" spc="-70" dirty="0">
              <a:solidFill>
                <a:schemeClr val="bg2"/>
              </a:solidFill>
            </a:endParaRPr>
          </a:p>
        </p:txBody>
      </p:sp>
      <p:sp>
        <p:nvSpPr>
          <p:cNvPr id="32" name="Freeform 5"/>
          <p:cNvSpPr>
            <a:spLocks noEditPoints="1"/>
          </p:cNvSpPr>
          <p:nvPr/>
        </p:nvSpPr>
        <p:spPr bwMode="auto">
          <a:xfrm>
            <a:off x="7174370" y="4646871"/>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nvGrpSpPr>
          <p:cNvPr id="33" name="Group 42"/>
          <p:cNvGrpSpPr>
            <a:grpSpLocks/>
          </p:cNvGrpSpPr>
          <p:nvPr/>
        </p:nvGrpSpPr>
        <p:grpSpPr bwMode="auto">
          <a:xfrm>
            <a:off x="10855317" y="4734221"/>
            <a:ext cx="710242" cy="498575"/>
            <a:chOff x="5789612" y="2057400"/>
            <a:chExt cx="2514600" cy="2133600"/>
          </a:xfrm>
        </p:grpSpPr>
        <p:cxnSp>
          <p:nvCxnSpPr>
            <p:cNvPr id="37" name="Straight Connector 36"/>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8"/>
          <p:cNvGrpSpPr>
            <a:grpSpLocks noChangeAspect="1"/>
          </p:cNvGrpSpPr>
          <p:nvPr/>
        </p:nvGrpSpPr>
        <p:grpSpPr bwMode="auto">
          <a:xfrm>
            <a:off x="3383894" y="4734550"/>
            <a:ext cx="612964" cy="509564"/>
            <a:chOff x="1717" y="2874"/>
            <a:chExt cx="824" cy="685"/>
          </a:xfrm>
          <a:solidFill>
            <a:schemeClr val="accent1"/>
          </a:solidFill>
        </p:grpSpPr>
        <p:sp>
          <p:nvSpPr>
            <p:cNvPr id="35"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sp>
          <p:nvSpPr>
            <p:cNvPr id="36"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spTree>
    <p:extLst>
      <p:ext uri="{BB962C8B-B14F-4D97-AF65-F5344CB8AC3E}">
        <p14:creationId xmlns:p14="http://schemas.microsoft.com/office/powerpoint/2010/main" val="388877487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7"/>
          <p:cNvSpPr txBox="1">
            <a:spLocks/>
          </p:cNvSpPr>
          <p:nvPr/>
        </p:nvSpPr>
        <p:spPr>
          <a:xfrm>
            <a:off x="269240" y="289512"/>
            <a:ext cx="11655840" cy="899665"/>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81"/>
            <a:r>
              <a:rPr lang="en-US" sz="4800" spc="-50" dirty="0">
                <a:gradFill>
                  <a:gsLst>
                    <a:gs pos="0">
                      <a:srgbClr val="EFEFEF"/>
                    </a:gs>
                    <a:gs pos="100000">
                      <a:srgbClr val="EFEFEF"/>
                    </a:gs>
                  </a:gsLst>
                  <a:lin ang="5400000" scaled="0"/>
                </a:gradFill>
              </a:rPr>
              <a:t>A reliable, scalable platform service for orchestrating long-running processes</a:t>
            </a:r>
          </a:p>
        </p:txBody>
      </p:sp>
      <p:sp>
        <p:nvSpPr>
          <p:cNvPr id="28" name="1 box"/>
          <p:cNvSpPr/>
          <p:nvPr/>
        </p:nvSpPr>
        <p:spPr bwMode="auto">
          <a:xfrm>
            <a:off x="473941"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Integration with Azure and external services using </a:t>
            </a:r>
            <a:r>
              <a:rPr lang="en-US" sz="2400" spc="-50" dirty="0" smtClean="0">
                <a:solidFill>
                  <a:srgbClr val="002050"/>
                </a:solidFill>
                <a:latin typeface="+mj-lt"/>
              </a:rPr>
              <a:t>APIs and </a:t>
            </a:r>
            <a:r>
              <a:rPr lang="en-US" sz="2400" spc="-50" dirty="0" err="1" smtClean="0">
                <a:solidFill>
                  <a:srgbClr val="002050"/>
                </a:solidFill>
                <a:latin typeface="+mj-lt"/>
              </a:rPr>
              <a:t>Webhooks</a:t>
            </a:r>
            <a:endParaRPr lang="en-US" sz="2400" spc="-50" dirty="0">
              <a:solidFill>
                <a:srgbClr val="002050"/>
              </a:solidFill>
              <a:latin typeface="+mj-lt"/>
            </a:endParaRPr>
          </a:p>
        </p:txBody>
      </p:sp>
      <p:sp>
        <p:nvSpPr>
          <p:cNvPr id="29" name="1 box"/>
          <p:cNvSpPr/>
          <p:nvPr/>
        </p:nvSpPr>
        <p:spPr bwMode="auto">
          <a:xfrm>
            <a:off x="4295858"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Faster, more consistent delivery of services</a:t>
            </a:r>
          </a:p>
        </p:txBody>
      </p:sp>
      <p:sp>
        <p:nvSpPr>
          <p:cNvPr id="30" name="1 box"/>
          <p:cNvSpPr/>
          <p:nvPr/>
        </p:nvSpPr>
        <p:spPr bwMode="auto">
          <a:xfrm>
            <a:off x="8117774" y="2224946"/>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fontAlgn="base">
              <a:spcBef>
                <a:spcPts val="2000"/>
              </a:spcBef>
              <a:spcAft>
                <a:spcPct val="0"/>
              </a:spcAft>
              <a:defRPr/>
            </a:pPr>
            <a:r>
              <a:rPr lang="en-US" sz="2400" spc="-20" dirty="0">
                <a:solidFill>
                  <a:srgbClr val="002050"/>
                </a:solidFill>
                <a:latin typeface="+mj-lt"/>
              </a:rPr>
              <a:t>Automation activity reports</a:t>
            </a:r>
          </a:p>
        </p:txBody>
      </p:sp>
      <p:grpSp>
        <p:nvGrpSpPr>
          <p:cNvPr id="6" name="Group 5"/>
          <p:cNvGrpSpPr/>
          <p:nvPr/>
        </p:nvGrpSpPr>
        <p:grpSpPr>
          <a:xfrm>
            <a:off x="4295858" y="3634553"/>
            <a:ext cx="3627421" cy="1714581"/>
            <a:chOff x="4295858" y="3634553"/>
            <a:chExt cx="3627421" cy="1714581"/>
          </a:xfrm>
        </p:grpSpPr>
        <p:sp>
          <p:nvSpPr>
            <p:cNvPr id="32" name="1 box"/>
            <p:cNvSpPr/>
            <p:nvPr/>
          </p:nvSpPr>
          <p:spPr bwMode="auto">
            <a:xfrm>
              <a:off x="4295858"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Reliable automation through efficient handling of processes</a:t>
              </a:r>
            </a:p>
          </p:txBody>
        </p:sp>
        <p:sp>
          <p:nvSpPr>
            <p:cNvPr id="48" name="Freeform 5"/>
            <p:cNvSpPr>
              <a:spLocks noEditPoints="1"/>
            </p:cNvSpPr>
            <p:nvPr/>
          </p:nvSpPr>
          <p:spPr bwMode="auto">
            <a:xfrm>
              <a:off x="7174370" y="4646871"/>
              <a:ext cx="619256" cy="585925"/>
            </a:xfrm>
            <a:custGeom>
              <a:avLst/>
              <a:gdLst>
                <a:gd name="T0" fmla="*/ 240 w 296"/>
                <a:gd name="T1" fmla="*/ 217 h 280"/>
                <a:gd name="T2" fmla="*/ 138 w 296"/>
                <a:gd name="T3" fmla="*/ 186 h 280"/>
                <a:gd name="T4" fmla="*/ 26 w 296"/>
                <a:gd name="T5" fmla="*/ 225 h 280"/>
                <a:gd name="T6" fmla="*/ 137 w 296"/>
                <a:gd name="T7" fmla="*/ 6 h 280"/>
                <a:gd name="T8" fmla="*/ 197 w 296"/>
                <a:gd name="T9" fmla="*/ 46 h 280"/>
                <a:gd name="T10" fmla="*/ 25 w 296"/>
                <a:gd name="T11" fmla="*/ 78 h 280"/>
                <a:gd name="T12" fmla="*/ 0 w 296"/>
                <a:gd name="T13" fmla="*/ 230 h 280"/>
                <a:gd name="T14" fmla="*/ 123 w 296"/>
                <a:gd name="T15" fmla="*/ 280 h 280"/>
                <a:gd name="T16" fmla="*/ 248 w 296"/>
                <a:gd name="T17" fmla="*/ 226 h 280"/>
                <a:gd name="T18" fmla="*/ 123 w 296"/>
                <a:gd name="T19" fmla="*/ 272 h 280"/>
                <a:gd name="T20" fmla="*/ 24 w 296"/>
                <a:gd name="T21" fmla="*/ 227 h 280"/>
                <a:gd name="T22" fmla="*/ 139 w 296"/>
                <a:gd name="T23" fmla="*/ 255 h 280"/>
                <a:gd name="T24" fmla="*/ 123 w 296"/>
                <a:gd name="T25" fmla="*/ 272 h 280"/>
                <a:gd name="T26" fmla="*/ 33 w 296"/>
                <a:gd name="T27" fmla="*/ 97 h 280"/>
                <a:gd name="T28" fmla="*/ 129 w 296"/>
                <a:gd name="T29" fmla="*/ 23 h 280"/>
                <a:gd name="T30" fmla="*/ 33 w 296"/>
                <a:gd name="T31" fmla="*/ 188 h 280"/>
                <a:gd name="T32" fmla="*/ 131 w 296"/>
                <a:gd name="T33" fmla="*/ 206 h 280"/>
                <a:gd name="T34" fmla="*/ 33 w 296"/>
                <a:gd name="T35" fmla="*/ 188 h 280"/>
                <a:gd name="T36" fmla="*/ 131 w 296"/>
                <a:gd name="T37" fmla="*/ 239 h 280"/>
                <a:gd name="T38" fmla="*/ 33 w 296"/>
                <a:gd name="T39" fmla="*/ 209 h 280"/>
                <a:gd name="T40" fmla="*/ 33 w 296"/>
                <a:gd name="T41" fmla="*/ 117 h 280"/>
                <a:gd name="T42" fmla="*/ 130 w 296"/>
                <a:gd name="T43" fmla="*/ 56 h 280"/>
                <a:gd name="T44" fmla="*/ 33 w 296"/>
                <a:gd name="T45" fmla="*/ 117 h 280"/>
                <a:gd name="T46" fmla="*/ 33 w 296"/>
                <a:gd name="T47" fmla="*/ 179 h 280"/>
                <a:gd name="T48" fmla="*/ 124 w 296"/>
                <a:gd name="T49" fmla="*/ 155 h 280"/>
                <a:gd name="T50" fmla="*/ 33 w 296"/>
                <a:gd name="T51" fmla="*/ 146 h 280"/>
                <a:gd name="T52" fmla="*/ 122 w 296"/>
                <a:gd name="T53" fmla="*/ 142 h 280"/>
                <a:gd name="T54" fmla="*/ 122 w 296"/>
                <a:gd name="T55" fmla="*/ 123 h 280"/>
                <a:gd name="T56" fmla="*/ 130 w 296"/>
                <a:gd name="T57" fmla="*/ 88 h 280"/>
                <a:gd name="T58" fmla="*/ 33 w 296"/>
                <a:gd name="T59" fmla="*/ 138 h 280"/>
                <a:gd name="T60" fmla="*/ 130 w 296"/>
                <a:gd name="T61" fmla="*/ 96 h 280"/>
                <a:gd name="T62" fmla="*/ 239 w 296"/>
                <a:gd name="T63" fmla="*/ 91 h 280"/>
                <a:gd name="T64" fmla="*/ 190 w 296"/>
                <a:gd name="T65" fmla="*/ 106 h 280"/>
                <a:gd name="T66" fmla="*/ 164 w 296"/>
                <a:gd name="T67" fmla="*/ 119 h 280"/>
                <a:gd name="T68" fmla="*/ 166 w 296"/>
                <a:gd name="T69" fmla="*/ 129 h 280"/>
                <a:gd name="T70" fmla="*/ 206 w 296"/>
                <a:gd name="T71" fmla="*/ 173 h 280"/>
                <a:gd name="T72" fmla="*/ 219 w 296"/>
                <a:gd name="T73" fmla="*/ 172 h 280"/>
                <a:gd name="T74" fmla="*/ 247 w 296"/>
                <a:gd name="T75" fmla="*/ 135 h 280"/>
                <a:gd name="T76" fmla="*/ 282 w 296"/>
                <a:gd name="T77" fmla="*/ 100 h 280"/>
                <a:gd name="T78" fmla="*/ 289 w 296"/>
                <a:gd name="T79" fmla="*/ 95 h 280"/>
                <a:gd name="T80" fmla="*/ 292 w 296"/>
                <a:gd name="T81" fmla="*/ 83 h 280"/>
                <a:gd name="T82" fmla="*/ 268 w 296"/>
                <a:gd name="T83" fmla="*/ 67 h 280"/>
                <a:gd name="T84" fmla="*/ 261 w 296"/>
                <a:gd name="T85" fmla="*/ 72 h 280"/>
                <a:gd name="T86" fmla="*/ 207 w 296"/>
                <a:gd name="T87" fmla="*/ 54 h 280"/>
                <a:gd name="T88" fmla="*/ 130 w 296"/>
                <a:gd name="T89" fmla="*/ 125 h 280"/>
                <a:gd name="T90" fmla="*/ 130 w 296"/>
                <a:gd name="T91" fmla="*/ 141 h 280"/>
                <a:gd name="T92" fmla="*/ 210 w 296"/>
                <a:gd name="T93" fmla="*/ 214 h 280"/>
                <a:gd name="T94" fmla="*/ 290 w 296"/>
                <a:gd name="T95" fmla="*/ 134 h 280"/>
                <a:gd name="T96" fmla="*/ 277 w 296"/>
                <a:gd name="T97" fmla="*/ 116 h 280"/>
                <a:gd name="T98" fmla="*/ 240 w 296"/>
                <a:gd name="T99" fmla="*/ 197 h 280"/>
                <a:gd name="T100" fmla="*/ 140 w 296"/>
                <a:gd name="T101" fmla="*/ 134 h 280"/>
                <a:gd name="T102" fmla="*/ 222 w 296"/>
                <a:gd name="T103" fmla="*/ 65 h 280"/>
                <a:gd name="T104" fmla="*/ 239 w 296"/>
                <a:gd name="T105" fmla="*/ 9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 h="280">
                  <a:moveTo>
                    <a:pt x="240" y="224"/>
                  </a:moveTo>
                  <a:cubicBezTo>
                    <a:pt x="240" y="224"/>
                    <a:pt x="240" y="221"/>
                    <a:pt x="240" y="217"/>
                  </a:cubicBezTo>
                  <a:cubicBezTo>
                    <a:pt x="231" y="221"/>
                    <a:pt x="220" y="223"/>
                    <a:pt x="210" y="223"/>
                  </a:cubicBezTo>
                  <a:cubicBezTo>
                    <a:pt x="180" y="223"/>
                    <a:pt x="155" y="208"/>
                    <a:pt x="138" y="186"/>
                  </a:cubicBezTo>
                  <a:cubicBezTo>
                    <a:pt x="139" y="251"/>
                    <a:pt x="139" y="251"/>
                    <a:pt x="139" y="251"/>
                  </a:cubicBezTo>
                  <a:cubicBezTo>
                    <a:pt x="130" y="250"/>
                    <a:pt x="36" y="228"/>
                    <a:pt x="26" y="225"/>
                  </a:cubicBezTo>
                  <a:cubicBezTo>
                    <a:pt x="26" y="219"/>
                    <a:pt x="28" y="81"/>
                    <a:pt x="28" y="81"/>
                  </a:cubicBezTo>
                  <a:cubicBezTo>
                    <a:pt x="137" y="6"/>
                    <a:pt x="137" y="6"/>
                    <a:pt x="137" y="6"/>
                  </a:cubicBezTo>
                  <a:cubicBezTo>
                    <a:pt x="138" y="83"/>
                    <a:pt x="138" y="83"/>
                    <a:pt x="138" y="83"/>
                  </a:cubicBezTo>
                  <a:cubicBezTo>
                    <a:pt x="151" y="63"/>
                    <a:pt x="173" y="50"/>
                    <a:pt x="197" y="46"/>
                  </a:cubicBezTo>
                  <a:cubicBezTo>
                    <a:pt x="137" y="0"/>
                    <a:pt x="137" y="0"/>
                    <a:pt x="137" y="0"/>
                  </a:cubicBezTo>
                  <a:cubicBezTo>
                    <a:pt x="25" y="78"/>
                    <a:pt x="25" y="78"/>
                    <a:pt x="25" y="78"/>
                  </a:cubicBezTo>
                  <a:cubicBezTo>
                    <a:pt x="25" y="78"/>
                    <a:pt x="23" y="224"/>
                    <a:pt x="23" y="226"/>
                  </a:cubicBezTo>
                  <a:cubicBezTo>
                    <a:pt x="16" y="227"/>
                    <a:pt x="8" y="229"/>
                    <a:pt x="0" y="230"/>
                  </a:cubicBezTo>
                  <a:cubicBezTo>
                    <a:pt x="0" y="232"/>
                    <a:pt x="0" y="233"/>
                    <a:pt x="0" y="235"/>
                  </a:cubicBezTo>
                  <a:cubicBezTo>
                    <a:pt x="41" y="250"/>
                    <a:pt x="81" y="265"/>
                    <a:pt x="123" y="280"/>
                  </a:cubicBezTo>
                  <a:cubicBezTo>
                    <a:pt x="167" y="266"/>
                    <a:pt x="198" y="255"/>
                    <a:pt x="250" y="237"/>
                  </a:cubicBezTo>
                  <a:cubicBezTo>
                    <a:pt x="249" y="234"/>
                    <a:pt x="249" y="230"/>
                    <a:pt x="248" y="226"/>
                  </a:cubicBezTo>
                  <a:cubicBezTo>
                    <a:pt x="246" y="225"/>
                    <a:pt x="243" y="225"/>
                    <a:pt x="240" y="224"/>
                  </a:cubicBezTo>
                  <a:close/>
                  <a:moveTo>
                    <a:pt x="123" y="272"/>
                  </a:moveTo>
                  <a:cubicBezTo>
                    <a:pt x="105" y="266"/>
                    <a:pt x="14" y="235"/>
                    <a:pt x="4" y="232"/>
                  </a:cubicBezTo>
                  <a:cubicBezTo>
                    <a:pt x="11" y="230"/>
                    <a:pt x="18" y="229"/>
                    <a:pt x="24" y="227"/>
                  </a:cubicBezTo>
                  <a:cubicBezTo>
                    <a:pt x="25" y="228"/>
                    <a:pt x="26" y="228"/>
                    <a:pt x="27" y="228"/>
                  </a:cubicBezTo>
                  <a:cubicBezTo>
                    <a:pt x="38" y="231"/>
                    <a:pt x="139" y="255"/>
                    <a:pt x="139" y="255"/>
                  </a:cubicBezTo>
                  <a:cubicBezTo>
                    <a:pt x="191" y="253"/>
                    <a:pt x="191" y="253"/>
                    <a:pt x="191" y="253"/>
                  </a:cubicBezTo>
                  <a:cubicBezTo>
                    <a:pt x="167" y="259"/>
                    <a:pt x="137" y="268"/>
                    <a:pt x="123" y="272"/>
                  </a:cubicBezTo>
                  <a:close/>
                  <a:moveTo>
                    <a:pt x="33" y="83"/>
                  </a:moveTo>
                  <a:cubicBezTo>
                    <a:pt x="33" y="97"/>
                    <a:pt x="33" y="97"/>
                    <a:pt x="33" y="97"/>
                  </a:cubicBezTo>
                  <a:cubicBezTo>
                    <a:pt x="130" y="44"/>
                    <a:pt x="130" y="44"/>
                    <a:pt x="130" y="44"/>
                  </a:cubicBezTo>
                  <a:cubicBezTo>
                    <a:pt x="129" y="23"/>
                    <a:pt x="129" y="23"/>
                    <a:pt x="129" y="23"/>
                  </a:cubicBezTo>
                  <a:lnTo>
                    <a:pt x="33" y="83"/>
                  </a:lnTo>
                  <a:close/>
                  <a:moveTo>
                    <a:pt x="33" y="188"/>
                  </a:moveTo>
                  <a:cubicBezTo>
                    <a:pt x="33" y="200"/>
                    <a:pt x="33" y="200"/>
                    <a:pt x="33" y="200"/>
                  </a:cubicBezTo>
                  <a:cubicBezTo>
                    <a:pt x="131" y="206"/>
                    <a:pt x="131" y="206"/>
                    <a:pt x="131" y="206"/>
                  </a:cubicBezTo>
                  <a:cubicBezTo>
                    <a:pt x="131" y="187"/>
                    <a:pt x="131" y="187"/>
                    <a:pt x="131" y="187"/>
                  </a:cubicBezTo>
                  <a:lnTo>
                    <a:pt x="33" y="188"/>
                  </a:lnTo>
                  <a:close/>
                  <a:moveTo>
                    <a:pt x="33" y="221"/>
                  </a:moveTo>
                  <a:cubicBezTo>
                    <a:pt x="131" y="239"/>
                    <a:pt x="131" y="239"/>
                    <a:pt x="131" y="239"/>
                  </a:cubicBezTo>
                  <a:cubicBezTo>
                    <a:pt x="131" y="220"/>
                    <a:pt x="131" y="220"/>
                    <a:pt x="131" y="220"/>
                  </a:cubicBezTo>
                  <a:cubicBezTo>
                    <a:pt x="33" y="209"/>
                    <a:pt x="33" y="209"/>
                    <a:pt x="33" y="209"/>
                  </a:cubicBezTo>
                  <a:lnTo>
                    <a:pt x="33" y="221"/>
                  </a:lnTo>
                  <a:close/>
                  <a:moveTo>
                    <a:pt x="33" y="117"/>
                  </a:moveTo>
                  <a:cubicBezTo>
                    <a:pt x="130" y="76"/>
                    <a:pt x="130" y="76"/>
                    <a:pt x="130" y="76"/>
                  </a:cubicBezTo>
                  <a:cubicBezTo>
                    <a:pt x="130" y="56"/>
                    <a:pt x="130" y="56"/>
                    <a:pt x="130" y="56"/>
                  </a:cubicBezTo>
                  <a:cubicBezTo>
                    <a:pt x="33" y="104"/>
                    <a:pt x="33" y="104"/>
                    <a:pt x="33" y="104"/>
                  </a:cubicBezTo>
                  <a:lnTo>
                    <a:pt x="33" y="117"/>
                  </a:lnTo>
                  <a:close/>
                  <a:moveTo>
                    <a:pt x="33" y="167"/>
                  </a:moveTo>
                  <a:cubicBezTo>
                    <a:pt x="33" y="179"/>
                    <a:pt x="33" y="179"/>
                    <a:pt x="33" y="179"/>
                  </a:cubicBezTo>
                  <a:cubicBezTo>
                    <a:pt x="130" y="173"/>
                    <a:pt x="130" y="173"/>
                    <a:pt x="130" y="173"/>
                  </a:cubicBezTo>
                  <a:cubicBezTo>
                    <a:pt x="127" y="167"/>
                    <a:pt x="125" y="161"/>
                    <a:pt x="124" y="155"/>
                  </a:cubicBezTo>
                  <a:lnTo>
                    <a:pt x="33" y="167"/>
                  </a:lnTo>
                  <a:close/>
                  <a:moveTo>
                    <a:pt x="33" y="146"/>
                  </a:moveTo>
                  <a:cubicBezTo>
                    <a:pt x="33" y="159"/>
                    <a:pt x="33" y="159"/>
                    <a:pt x="33" y="159"/>
                  </a:cubicBezTo>
                  <a:cubicBezTo>
                    <a:pt x="122" y="142"/>
                    <a:pt x="122" y="142"/>
                    <a:pt x="122" y="142"/>
                  </a:cubicBezTo>
                  <a:cubicBezTo>
                    <a:pt x="121" y="140"/>
                    <a:pt x="121" y="137"/>
                    <a:pt x="121" y="134"/>
                  </a:cubicBezTo>
                  <a:cubicBezTo>
                    <a:pt x="121" y="130"/>
                    <a:pt x="121" y="127"/>
                    <a:pt x="122" y="123"/>
                  </a:cubicBezTo>
                  <a:lnTo>
                    <a:pt x="33" y="146"/>
                  </a:lnTo>
                  <a:close/>
                  <a:moveTo>
                    <a:pt x="130" y="88"/>
                  </a:moveTo>
                  <a:cubicBezTo>
                    <a:pt x="33" y="125"/>
                    <a:pt x="33" y="125"/>
                    <a:pt x="33" y="125"/>
                  </a:cubicBezTo>
                  <a:cubicBezTo>
                    <a:pt x="33" y="138"/>
                    <a:pt x="33" y="138"/>
                    <a:pt x="33" y="138"/>
                  </a:cubicBezTo>
                  <a:cubicBezTo>
                    <a:pt x="125" y="110"/>
                    <a:pt x="125" y="110"/>
                    <a:pt x="125" y="110"/>
                  </a:cubicBezTo>
                  <a:cubicBezTo>
                    <a:pt x="126" y="105"/>
                    <a:pt x="128" y="100"/>
                    <a:pt x="130" y="96"/>
                  </a:cubicBezTo>
                  <a:lnTo>
                    <a:pt x="130" y="88"/>
                  </a:lnTo>
                  <a:close/>
                  <a:moveTo>
                    <a:pt x="239" y="91"/>
                  </a:moveTo>
                  <a:cubicBezTo>
                    <a:pt x="225" y="104"/>
                    <a:pt x="210" y="126"/>
                    <a:pt x="210" y="126"/>
                  </a:cubicBezTo>
                  <a:cubicBezTo>
                    <a:pt x="190" y="106"/>
                    <a:pt x="190" y="106"/>
                    <a:pt x="190" y="106"/>
                  </a:cubicBezTo>
                  <a:cubicBezTo>
                    <a:pt x="182" y="98"/>
                    <a:pt x="175" y="105"/>
                    <a:pt x="172" y="108"/>
                  </a:cubicBezTo>
                  <a:cubicBezTo>
                    <a:pt x="168" y="112"/>
                    <a:pt x="167" y="113"/>
                    <a:pt x="164" y="119"/>
                  </a:cubicBezTo>
                  <a:cubicBezTo>
                    <a:pt x="161" y="123"/>
                    <a:pt x="163" y="126"/>
                    <a:pt x="165" y="128"/>
                  </a:cubicBezTo>
                  <a:cubicBezTo>
                    <a:pt x="165" y="129"/>
                    <a:pt x="166" y="129"/>
                    <a:pt x="166" y="129"/>
                  </a:cubicBezTo>
                  <a:cubicBezTo>
                    <a:pt x="166" y="129"/>
                    <a:pt x="174" y="138"/>
                    <a:pt x="184" y="149"/>
                  </a:cubicBezTo>
                  <a:cubicBezTo>
                    <a:pt x="195" y="159"/>
                    <a:pt x="206" y="173"/>
                    <a:pt x="206" y="173"/>
                  </a:cubicBezTo>
                  <a:cubicBezTo>
                    <a:pt x="206" y="173"/>
                    <a:pt x="207" y="175"/>
                    <a:pt x="212" y="175"/>
                  </a:cubicBezTo>
                  <a:cubicBezTo>
                    <a:pt x="216" y="175"/>
                    <a:pt x="219" y="172"/>
                    <a:pt x="219" y="172"/>
                  </a:cubicBezTo>
                  <a:cubicBezTo>
                    <a:pt x="219" y="172"/>
                    <a:pt x="229" y="157"/>
                    <a:pt x="239" y="144"/>
                  </a:cubicBezTo>
                  <a:cubicBezTo>
                    <a:pt x="242" y="141"/>
                    <a:pt x="244" y="138"/>
                    <a:pt x="247" y="135"/>
                  </a:cubicBezTo>
                  <a:cubicBezTo>
                    <a:pt x="254" y="126"/>
                    <a:pt x="265" y="116"/>
                    <a:pt x="274" y="107"/>
                  </a:cubicBezTo>
                  <a:cubicBezTo>
                    <a:pt x="277" y="105"/>
                    <a:pt x="280" y="102"/>
                    <a:pt x="282" y="100"/>
                  </a:cubicBezTo>
                  <a:cubicBezTo>
                    <a:pt x="285" y="98"/>
                    <a:pt x="288" y="96"/>
                    <a:pt x="289" y="95"/>
                  </a:cubicBezTo>
                  <a:cubicBezTo>
                    <a:pt x="289" y="95"/>
                    <a:pt x="289" y="95"/>
                    <a:pt x="289" y="95"/>
                  </a:cubicBezTo>
                  <a:cubicBezTo>
                    <a:pt x="290" y="95"/>
                    <a:pt x="291" y="94"/>
                    <a:pt x="291" y="94"/>
                  </a:cubicBezTo>
                  <a:cubicBezTo>
                    <a:pt x="296" y="89"/>
                    <a:pt x="292" y="83"/>
                    <a:pt x="292" y="83"/>
                  </a:cubicBezTo>
                  <a:cubicBezTo>
                    <a:pt x="292" y="83"/>
                    <a:pt x="285" y="74"/>
                    <a:pt x="280" y="68"/>
                  </a:cubicBezTo>
                  <a:cubicBezTo>
                    <a:pt x="275" y="62"/>
                    <a:pt x="269" y="67"/>
                    <a:pt x="268" y="67"/>
                  </a:cubicBezTo>
                  <a:cubicBezTo>
                    <a:pt x="268" y="68"/>
                    <a:pt x="268" y="68"/>
                    <a:pt x="268" y="68"/>
                  </a:cubicBezTo>
                  <a:cubicBezTo>
                    <a:pt x="268" y="68"/>
                    <a:pt x="265" y="69"/>
                    <a:pt x="261" y="72"/>
                  </a:cubicBezTo>
                  <a:cubicBezTo>
                    <a:pt x="247" y="61"/>
                    <a:pt x="229" y="54"/>
                    <a:pt x="210" y="54"/>
                  </a:cubicBezTo>
                  <a:cubicBezTo>
                    <a:pt x="209" y="54"/>
                    <a:pt x="208" y="54"/>
                    <a:pt x="207" y="54"/>
                  </a:cubicBezTo>
                  <a:cubicBezTo>
                    <a:pt x="177" y="55"/>
                    <a:pt x="151" y="73"/>
                    <a:pt x="138" y="99"/>
                  </a:cubicBezTo>
                  <a:cubicBezTo>
                    <a:pt x="134" y="107"/>
                    <a:pt x="131" y="116"/>
                    <a:pt x="130" y="125"/>
                  </a:cubicBezTo>
                  <a:cubicBezTo>
                    <a:pt x="130" y="128"/>
                    <a:pt x="130" y="131"/>
                    <a:pt x="130" y="134"/>
                  </a:cubicBezTo>
                  <a:cubicBezTo>
                    <a:pt x="130" y="136"/>
                    <a:pt x="130" y="139"/>
                    <a:pt x="130" y="141"/>
                  </a:cubicBezTo>
                  <a:cubicBezTo>
                    <a:pt x="131" y="151"/>
                    <a:pt x="134" y="161"/>
                    <a:pt x="138" y="170"/>
                  </a:cubicBezTo>
                  <a:cubicBezTo>
                    <a:pt x="152" y="196"/>
                    <a:pt x="179" y="214"/>
                    <a:pt x="210" y="214"/>
                  </a:cubicBezTo>
                  <a:cubicBezTo>
                    <a:pt x="220" y="214"/>
                    <a:pt x="231" y="212"/>
                    <a:pt x="240" y="208"/>
                  </a:cubicBezTo>
                  <a:cubicBezTo>
                    <a:pt x="269" y="196"/>
                    <a:pt x="290" y="168"/>
                    <a:pt x="290" y="134"/>
                  </a:cubicBezTo>
                  <a:cubicBezTo>
                    <a:pt x="290" y="125"/>
                    <a:pt x="288" y="117"/>
                    <a:pt x="286" y="109"/>
                  </a:cubicBezTo>
                  <a:cubicBezTo>
                    <a:pt x="283" y="111"/>
                    <a:pt x="281" y="113"/>
                    <a:pt x="277" y="116"/>
                  </a:cubicBezTo>
                  <a:cubicBezTo>
                    <a:pt x="279" y="122"/>
                    <a:pt x="280" y="128"/>
                    <a:pt x="280" y="134"/>
                  </a:cubicBezTo>
                  <a:cubicBezTo>
                    <a:pt x="280" y="162"/>
                    <a:pt x="263" y="186"/>
                    <a:pt x="240" y="197"/>
                  </a:cubicBezTo>
                  <a:cubicBezTo>
                    <a:pt x="231" y="202"/>
                    <a:pt x="221" y="204"/>
                    <a:pt x="210" y="204"/>
                  </a:cubicBezTo>
                  <a:cubicBezTo>
                    <a:pt x="171" y="204"/>
                    <a:pt x="140" y="173"/>
                    <a:pt x="140" y="134"/>
                  </a:cubicBezTo>
                  <a:cubicBezTo>
                    <a:pt x="140" y="95"/>
                    <a:pt x="171" y="64"/>
                    <a:pt x="210" y="64"/>
                  </a:cubicBezTo>
                  <a:cubicBezTo>
                    <a:pt x="214" y="64"/>
                    <a:pt x="218" y="64"/>
                    <a:pt x="222" y="65"/>
                  </a:cubicBezTo>
                  <a:cubicBezTo>
                    <a:pt x="233" y="67"/>
                    <a:pt x="244" y="72"/>
                    <a:pt x="252" y="79"/>
                  </a:cubicBezTo>
                  <a:cubicBezTo>
                    <a:pt x="248" y="82"/>
                    <a:pt x="244" y="86"/>
                    <a:pt x="239" y="90"/>
                  </a:cubicBezTo>
                  <a:cubicBezTo>
                    <a:pt x="239" y="90"/>
                    <a:pt x="239" y="91"/>
                    <a:pt x="239" y="9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grpSp>
        <p:nvGrpSpPr>
          <p:cNvPr id="7" name="Group 6"/>
          <p:cNvGrpSpPr/>
          <p:nvPr/>
        </p:nvGrpSpPr>
        <p:grpSpPr>
          <a:xfrm>
            <a:off x="8117774" y="3634553"/>
            <a:ext cx="3627421" cy="1714581"/>
            <a:chOff x="8117774" y="3634553"/>
            <a:chExt cx="3627421" cy="1714581"/>
          </a:xfrm>
        </p:grpSpPr>
        <p:sp>
          <p:nvSpPr>
            <p:cNvPr id="33" name="1 box"/>
            <p:cNvSpPr/>
            <p:nvPr/>
          </p:nvSpPr>
          <p:spPr bwMode="auto">
            <a:xfrm>
              <a:off x="8117774"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Insight into and tracking of automation activities with detailed reporting</a:t>
              </a:r>
            </a:p>
            <a:p>
              <a:pPr defTabSz="914281">
                <a:spcBef>
                  <a:spcPts val="2000"/>
                </a:spcBef>
                <a:defRPr/>
              </a:pPr>
              <a:endParaRPr lang="en-US" spc="-70" dirty="0">
                <a:solidFill>
                  <a:schemeClr val="bg2"/>
                </a:solidFill>
              </a:endParaRPr>
            </a:p>
          </p:txBody>
        </p:sp>
        <p:grpSp>
          <p:nvGrpSpPr>
            <p:cNvPr id="49" name="Group 42"/>
            <p:cNvGrpSpPr>
              <a:grpSpLocks/>
            </p:cNvGrpSpPr>
            <p:nvPr/>
          </p:nvGrpSpPr>
          <p:grpSpPr bwMode="auto">
            <a:xfrm>
              <a:off x="10855317" y="4734221"/>
              <a:ext cx="710242" cy="498575"/>
              <a:chOff x="5789612" y="2057400"/>
              <a:chExt cx="2514600" cy="2133600"/>
            </a:xfrm>
          </p:grpSpPr>
          <p:cxnSp>
            <p:nvCxnSpPr>
              <p:cNvPr id="51" name="Straight Connector 50"/>
              <p:cNvCxnSpPr/>
              <p:nvPr/>
            </p:nvCxnSpPr>
            <p:spPr>
              <a:xfrm flipV="1">
                <a:off x="5790074" y="2897251"/>
                <a:ext cx="389164"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79238" y="2897251"/>
                <a:ext cx="396651" cy="231765"/>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560921" y="2058808"/>
                <a:ext cx="389164" cy="1056574"/>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50085" y="2079256"/>
                <a:ext cx="209550" cy="211315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159635" y="3060849"/>
                <a:ext cx="306839" cy="11315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466474" y="3060849"/>
                <a:ext cx="74839" cy="14315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541313" y="2897251"/>
                <a:ext cx="232004" cy="30675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773317" y="2897251"/>
                <a:ext cx="299357" cy="60668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072675" y="3060849"/>
                <a:ext cx="231999" cy="44308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73941" y="3634553"/>
            <a:ext cx="3627421" cy="1714581"/>
            <a:chOff x="473941" y="3634553"/>
            <a:chExt cx="3627421" cy="1714581"/>
          </a:xfrm>
        </p:grpSpPr>
        <p:sp>
          <p:nvSpPr>
            <p:cNvPr id="31" name="1 box"/>
            <p:cNvSpPr/>
            <p:nvPr/>
          </p:nvSpPr>
          <p:spPr bwMode="auto">
            <a:xfrm>
              <a:off x="473941" y="3634553"/>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smtClean="0">
                  <a:solidFill>
                    <a:schemeClr val="bg2"/>
                  </a:solidFill>
                </a:rPr>
                <a:t>Two way integration </a:t>
              </a:r>
              <a:r>
                <a:rPr lang="en-US" dirty="0">
                  <a:solidFill>
                    <a:schemeClr val="bg2"/>
                  </a:solidFill>
                </a:rPr>
                <a:t>with the services you depend on</a:t>
              </a:r>
            </a:p>
          </p:txBody>
        </p:sp>
        <p:grpSp>
          <p:nvGrpSpPr>
            <p:cNvPr id="62" name="Group 8"/>
            <p:cNvGrpSpPr>
              <a:grpSpLocks noChangeAspect="1"/>
            </p:cNvGrpSpPr>
            <p:nvPr/>
          </p:nvGrpSpPr>
          <p:grpSpPr bwMode="auto">
            <a:xfrm>
              <a:off x="3383894" y="4734550"/>
              <a:ext cx="612964" cy="509564"/>
              <a:chOff x="1717" y="2874"/>
              <a:chExt cx="824" cy="685"/>
            </a:xfrm>
            <a:solidFill>
              <a:schemeClr val="accent1"/>
            </a:solidFill>
          </p:grpSpPr>
          <p:sp>
            <p:nvSpPr>
              <p:cNvPr id="63" name="Freeform 9"/>
              <p:cNvSpPr>
                <a:spLocks noEditPoints="1"/>
              </p:cNvSpPr>
              <p:nvPr/>
            </p:nvSpPr>
            <p:spPr bwMode="auto">
              <a:xfrm>
                <a:off x="1717" y="2874"/>
                <a:ext cx="600" cy="685"/>
              </a:xfrm>
              <a:custGeom>
                <a:avLst/>
                <a:gdLst>
                  <a:gd name="T0" fmla="*/ 178 w 252"/>
                  <a:gd name="T1" fmla="*/ 135 h 287"/>
                  <a:gd name="T2" fmla="*/ 181 w 252"/>
                  <a:gd name="T3" fmla="*/ 138 h 287"/>
                  <a:gd name="T4" fmla="*/ 194 w 252"/>
                  <a:gd name="T5" fmla="*/ 138 h 287"/>
                  <a:gd name="T6" fmla="*/ 203 w 252"/>
                  <a:gd name="T7" fmla="*/ 129 h 287"/>
                  <a:gd name="T8" fmla="*/ 194 w 252"/>
                  <a:gd name="T9" fmla="*/ 120 h 287"/>
                  <a:gd name="T10" fmla="*/ 57 w 252"/>
                  <a:gd name="T11" fmla="*/ 120 h 287"/>
                  <a:gd name="T12" fmla="*/ 49 w 252"/>
                  <a:gd name="T13" fmla="*/ 129 h 287"/>
                  <a:gd name="T14" fmla="*/ 57 w 252"/>
                  <a:gd name="T15" fmla="*/ 138 h 287"/>
                  <a:gd name="T16" fmla="*/ 133 w 252"/>
                  <a:gd name="T17" fmla="*/ 138 h 287"/>
                  <a:gd name="T18" fmla="*/ 157 w 252"/>
                  <a:gd name="T19" fmla="*/ 125 h 287"/>
                  <a:gd name="T20" fmla="*/ 178 w 252"/>
                  <a:gd name="T21" fmla="*/ 135 h 287"/>
                  <a:gd name="T22" fmla="*/ 244 w 252"/>
                  <a:gd name="T23" fmla="*/ 109 h 287"/>
                  <a:gd name="T24" fmla="*/ 252 w 252"/>
                  <a:gd name="T25" fmla="*/ 101 h 287"/>
                  <a:gd name="T26" fmla="*/ 252 w 252"/>
                  <a:gd name="T27" fmla="*/ 28 h 287"/>
                  <a:gd name="T28" fmla="*/ 223 w 252"/>
                  <a:gd name="T29" fmla="*/ 0 h 287"/>
                  <a:gd name="T30" fmla="*/ 82 w 252"/>
                  <a:gd name="T31" fmla="*/ 0 h 287"/>
                  <a:gd name="T32" fmla="*/ 0 w 252"/>
                  <a:gd name="T33" fmla="*/ 73 h 287"/>
                  <a:gd name="T34" fmla="*/ 0 w 252"/>
                  <a:gd name="T35" fmla="*/ 260 h 287"/>
                  <a:gd name="T36" fmla="*/ 29 w 252"/>
                  <a:gd name="T37" fmla="*/ 287 h 287"/>
                  <a:gd name="T38" fmla="*/ 252 w 252"/>
                  <a:gd name="T39" fmla="*/ 287 h 287"/>
                  <a:gd name="T40" fmla="*/ 252 w 252"/>
                  <a:gd name="T41" fmla="*/ 222 h 287"/>
                  <a:gd name="T42" fmla="*/ 235 w 252"/>
                  <a:gd name="T43" fmla="*/ 246 h 287"/>
                  <a:gd name="T44" fmla="*/ 235 w 252"/>
                  <a:gd name="T45" fmla="*/ 271 h 287"/>
                  <a:gd name="T46" fmla="*/ 37 w 252"/>
                  <a:gd name="T47" fmla="*/ 271 h 287"/>
                  <a:gd name="T48" fmla="*/ 18 w 252"/>
                  <a:gd name="T49" fmla="*/ 252 h 287"/>
                  <a:gd name="T50" fmla="*/ 18 w 252"/>
                  <a:gd name="T51" fmla="*/ 83 h 287"/>
                  <a:gd name="T52" fmla="*/ 68 w 252"/>
                  <a:gd name="T53" fmla="*/ 83 h 287"/>
                  <a:gd name="T54" fmla="*/ 84 w 252"/>
                  <a:gd name="T55" fmla="*/ 80 h 287"/>
                  <a:gd name="T56" fmla="*/ 91 w 252"/>
                  <a:gd name="T57" fmla="*/ 65 h 287"/>
                  <a:gd name="T58" fmla="*/ 91 w 252"/>
                  <a:gd name="T59" fmla="*/ 18 h 287"/>
                  <a:gd name="T60" fmla="*/ 216 w 252"/>
                  <a:gd name="T61" fmla="*/ 18 h 287"/>
                  <a:gd name="T62" fmla="*/ 235 w 252"/>
                  <a:gd name="T63" fmla="*/ 37 h 287"/>
                  <a:gd name="T64" fmla="*/ 235 w 252"/>
                  <a:gd name="T65" fmla="*/ 118 h 287"/>
                  <a:gd name="T66" fmla="*/ 244 w 252"/>
                  <a:gd name="T67" fmla="*/ 109 h 287"/>
                  <a:gd name="T68" fmla="*/ 57 w 252"/>
                  <a:gd name="T69" fmla="*/ 219 h 287"/>
                  <a:gd name="T70" fmla="*/ 152 w 252"/>
                  <a:gd name="T71" fmla="*/ 219 h 287"/>
                  <a:gd name="T72" fmla="*/ 135 w 252"/>
                  <a:gd name="T73" fmla="*/ 202 h 287"/>
                  <a:gd name="T74" fmla="*/ 57 w 252"/>
                  <a:gd name="T75" fmla="*/ 202 h 287"/>
                  <a:gd name="T76" fmla="*/ 49 w 252"/>
                  <a:gd name="T77" fmla="*/ 211 h 287"/>
                  <a:gd name="T78" fmla="*/ 57 w 252"/>
                  <a:gd name="T79" fmla="*/ 219 h 287"/>
                  <a:gd name="T80" fmla="*/ 57 w 252"/>
                  <a:gd name="T81" fmla="*/ 161 h 287"/>
                  <a:gd name="T82" fmla="*/ 49 w 252"/>
                  <a:gd name="T83" fmla="*/ 170 h 287"/>
                  <a:gd name="T84" fmla="*/ 57 w 252"/>
                  <a:gd name="T85" fmla="*/ 179 h 287"/>
                  <a:gd name="T86" fmla="*/ 116 w 252"/>
                  <a:gd name="T87" fmla="*/ 179 h 287"/>
                  <a:gd name="T88" fmla="*/ 116 w 252"/>
                  <a:gd name="T89" fmla="*/ 161 h 287"/>
                  <a:gd name="T90" fmla="*/ 57 w 252"/>
                  <a:gd name="T91" fmla="*/ 161 h 287"/>
                  <a:gd name="T92" fmla="*/ 194 w 252"/>
                  <a:gd name="T93" fmla="*/ 80 h 287"/>
                  <a:gd name="T94" fmla="*/ 118 w 252"/>
                  <a:gd name="T95" fmla="*/ 80 h 287"/>
                  <a:gd name="T96" fmla="*/ 109 w 252"/>
                  <a:gd name="T97" fmla="*/ 89 h 287"/>
                  <a:gd name="T98" fmla="*/ 118 w 252"/>
                  <a:gd name="T99" fmla="*/ 98 h 287"/>
                  <a:gd name="T100" fmla="*/ 194 w 252"/>
                  <a:gd name="T101" fmla="*/ 98 h 287"/>
                  <a:gd name="T102" fmla="*/ 203 w 252"/>
                  <a:gd name="T103" fmla="*/ 89 h 287"/>
                  <a:gd name="T104" fmla="*/ 194 w 252"/>
                  <a:gd name="T105" fmla="*/ 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287">
                    <a:moveTo>
                      <a:pt x="178" y="135"/>
                    </a:moveTo>
                    <a:cubicBezTo>
                      <a:pt x="181" y="138"/>
                      <a:pt x="181" y="138"/>
                      <a:pt x="181" y="138"/>
                    </a:cubicBezTo>
                    <a:cubicBezTo>
                      <a:pt x="194" y="138"/>
                      <a:pt x="194" y="138"/>
                      <a:pt x="194" y="138"/>
                    </a:cubicBezTo>
                    <a:cubicBezTo>
                      <a:pt x="199" y="138"/>
                      <a:pt x="203" y="134"/>
                      <a:pt x="203" y="129"/>
                    </a:cubicBezTo>
                    <a:cubicBezTo>
                      <a:pt x="203" y="124"/>
                      <a:pt x="199" y="120"/>
                      <a:pt x="194" y="120"/>
                    </a:cubicBezTo>
                    <a:cubicBezTo>
                      <a:pt x="57" y="120"/>
                      <a:pt x="57" y="120"/>
                      <a:pt x="57" y="120"/>
                    </a:cubicBezTo>
                    <a:cubicBezTo>
                      <a:pt x="53" y="120"/>
                      <a:pt x="49" y="124"/>
                      <a:pt x="49" y="129"/>
                    </a:cubicBezTo>
                    <a:cubicBezTo>
                      <a:pt x="49" y="134"/>
                      <a:pt x="53" y="138"/>
                      <a:pt x="57" y="138"/>
                    </a:cubicBezTo>
                    <a:cubicBezTo>
                      <a:pt x="133" y="138"/>
                      <a:pt x="133" y="138"/>
                      <a:pt x="133" y="138"/>
                    </a:cubicBezTo>
                    <a:cubicBezTo>
                      <a:pt x="137" y="134"/>
                      <a:pt x="145" y="125"/>
                      <a:pt x="157" y="125"/>
                    </a:cubicBezTo>
                    <a:cubicBezTo>
                      <a:pt x="165" y="125"/>
                      <a:pt x="172" y="129"/>
                      <a:pt x="178" y="135"/>
                    </a:cubicBezTo>
                    <a:close/>
                    <a:moveTo>
                      <a:pt x="244" y="109"/>
                    </a:moveTo>
                    <a:cubicBezTo>
                      <a:pt x="247" y="106"/>
                      <a:pt x="249" y="103"/>
                      <a:pt x="252" y="101"/>
                    </a:cubicBezTo>
                    <a:cubicBezTo>
                      <a:pt x="252" y="28"/>
                      <a:pt x="252" y="28"/>
                      <a:pt x="252" y="28"/>
                    </a:cubicBezTo>
                    <a:cubicBezTo>
                      <a:pt x="252" y="11"/>
                      <a:pt x="236" y="0"/>
                      <a:pt x="223" y="0"/>
                    </a:cubicBezTo>
                    <a:cubicBezTo>
                      <a:pt x="82" y="0"/>
                      <a:pt x="82" y="0"/>
                      <a:pt x="82" y="0"/>
                    </a:cubicBezTo>
                    <a:cubicBezTo>
                      <a:pt x="60" y="19"/>
                      <a:pt x="33" y="46"/>
                      <a:pt x="0" y="73"/>
                    </a:cubicBezTo>
                    <a:cubicBezTo>
                      <a:pt x="0" y="260"/>
                      <a:pt x="0" y="260"/>
                      <a:pt x="0" y="260"/>
                    </a:cubicBezTo>
                    <a:cubicBezTo>
                      <a:pt x="0" y="277"/>
                      <a:pt x="15" y="287"/>
                      <a:pt x="29" y="287"/>
                    </a:cubicBezTo>
                    <a:cubicBezTo>
                      <a:pt x="252" y="287"/>
                      <a:pt x="252" y="287"/>
                      <a:pt x="252" y="287"/>
                    </a:cubicBezTo>
                    <a:cubicBezTo>
                      <a:pt x="252" y="222"/>
                      <a:pt x="252" y="222"/>
                      <a:pt x="252" y="222"/>
                    </a:cubicBezTo>
                    <a:cubicBezTo>
                      <a:pt x="246" y="231"/>
                      <a:pt x="240" y="239"/>
                      <a:pt x="235" y="246"/>
                    </a:cubicBezTo>
                    <a:cubicBezTo>
                      <a:pt x="235" y="271"/>
                      <a:pt x="235" y="271"/>
                      <a:pt x="235" y="271"/>
                    </a:cubicBezTo>
                    <a:cubicBezTo>
                      <a:pt x="37" y="271"/>
                      <a:pt x="37" y="271"/>
                      <a:pt x="37" y="271"/>
                    </a:cubicBezTo>
                    <a:cubicBezTo>
                      <a:pt x="26" y="271"/>
                      <a:pt x="18" y="263"/>
                      <a:pt x="18" y="252"/>
                    </a:cubicBezTo>
                    <a:cubicBezTo>
                      <a:pt x="18" y="83"/>
                      <a:pt x="18" y="83"/>
                      <a:pt x="18" y="83"/>
                    </a:cubicBezTo>
                    <a:cubicBezTo>
                      <a:pt x="68" y="83"/>
                      <a:pt x="68" y="83"/>
                      <a:pt x="68" y="83"/>
                    </a:cubicBezTo>
                    <a:cubicBezTo>
                      <a:pt x="68" y="83"/>
                      <a:pt x="79" y="83"/>
                      <a:pt x="84" y="80"/>
                    </a:cubicBezTo>
                    <a:cubicBezTo>
                      <a:pt x="92" y="75"/>
                      <a:pt x="91" y="65"/>
                      <a:pt x="91" y="65"/>
                    </a:cubicBezTo>
                    <a:cubicBezTo>
                      <a:pt x="91" y="18"/>
                      <a:pt x="91" y="18"/>
                      <a:pt x="91" y="18"/>
                    </a:cubicBezTo>
                    <a:cubicBezTo>
                      <a:pt x="216" y="18"/>
                      <a:pt x="216" y="18"/>
                      <a:pt x="216" y="18"/>
                    </a:cubicBezTo>
                    <a:cubicBezTo>
                      <a:pt x="226" y="18"/>
                      <a:pt x="235" y="27"/>
                      <a:pt x="235" y="37"/>
                    </a:cubicBezTo>
                    <a:cubicBezTo>
                      <a:pt x="235" y="118"/>
                      <a:pt x="235" y="118"/>
                      <a:pt x="235" y="118"/>
                    </a:cubicBezTo>
                    <a:cubicBezTo>
                      <a:pt x="238" y="115"/>
                      <a:pt x="241" y="112"/>
                      <a:pt x="244" y="109"/>
                    </a:cubicBezTo>
                    <a:close/>
                    <a:moveTo>
                      <a:pt x="57" y="219"/>
                    </a:moveTo>
                    <a:cubicBezTo>
                      <a:pt x="152" y="219"/>
                      <a:pt x="152" y="219"/>
                      <a:pt x="152" y="219"/>
                    </a:cubicBezTo>
                    <a:cubicBezTo>
                      <a:pt x="146" y="213"/>
                      <a:pt x="140" y="207"/>
                      <a:pt x="135" y="202"/>
                    </a:cubicBezTo>
                    <a:cubicBezTo>
                      <a:pt x="57" y="202"/>
                      <a:pt x="57" y="202"/>
                      <a:pt x="57" y="202"/>
                    </a:cubicBezTo>
                    <a:cubicBezTo>
                      <a:pt x="53" y="202"/>
                      <a:pt x="49" y="206"/>
                      <a:pt x="49" y="211"/>
                    </a:cubicBezTo>
                    <a:cubicBezTo>
                      <a:pt x="49" y="215"/>
                      <a:pt x="53" y="219"/>
                      <a:pt x="57" y="219"/>
                    </a:cubicBezTo>
                    <a:close/>
                    <a:moveTo>
                      <a:pt x="57" y="161"/>
                    </a:moveTo>
                    <a:cubicBezTo>
                      <a:pt x="53" y="161"/>
                      <a:pt x="49" y="165"/>
                      <a:pt x="49" y="170"/>
                    </a:cubicBezTo>
                    <a:cubicBezTo>
                      <a:pt x="49" y="175"/>
                      <a:pt x="53" y="179"/>
                      <a:pt x="57" y="179"/>
                    </a:cubicBezTo>
                    <a:cubicBezTo>
                      <a:pt x="116" y="179"/>
                      <a:pt x="116" y="179"/>
                      <a:pt x="116" y="179"/>
                    </a:cubicBezTo>
                    <a:cubicBezTo>
                      <a:pt x="113" y="173"/>
                      <a:pt x="113" y="167"/>
                      <a:pt x="116" y="161"/>
                    </a:cubicBezTo>
                    <a:lnTo>
                      <a:pt x="57" y="161"/>
                    </a:lnTo>
                    <a:close/>
                    <a:moveTo>
                      <a:pt x="194" y="80"/>
                    </a:moveTo>
                    <a:cubicBezTo>
                      <a:pt x="118" y="80"/>
                      <a:pt x="118" y="80"/>
                      <a:pt x="118" y="80"/>
                    </a:cubicBezTo>
                    <a:cubicBezTo>
                      <a:pt x="113" y="80"/>
                      <a:pt x="109" y="84"/>
                      <a:pt x="109" y="89"/>
                    </a:cubicBezTo>
                    <a:cubicBezTo>
                      <a:pt x="109" y="94"/>
                      <a:pt x="113" y="98"/>
                      <a:pt x="118" y="98"/>
                    </a:cubicBezTo>
                    <a:cubicBezTo>
                      <a:pt x="194" y="98"/>
                      <a:pt x="194" y="98"/>
                      <a:pt x="194" y="98"/>
                    </a:cubicBezTo>
                    <a:cubicBezTo>
                      <a:pt x="199" y="98"/>
                      <a:pt x="203" y="94"/>
                      <a:pt x="203" y="89"/>
                    </a:cubicBezTo>
                    <a:cubicBezTo>
                      <a:pt x="203" y="84"/>
                      <a:pt x="199" y="80"/>
                      <a:pt x="19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sp>
            <p:nvSpPr>
              <p:cNvPr id="64" name="Freeform 10"/>
              <p:cNvSpPr>
                <a:spLocks/>
              </p:cNvSpPr>
              <p:nvPr/>
            </p:nvSpPr>
            <p:spPr bwMode="auto">
              <a:xfrm>
                <a:off x="2005" y="3038"/>
                <a:ext cx="536" cy="450"/>
              </a:xfrm>
              <a:custGeom>
                <a:avLst/>
                <a:gdLst>
                  <a:gd name="T0" fmla="*/ 49 w 225"/>
                  <a:gd name="T1" fmla="*/ 74 h 188"/>
                  <a:gd name="T2" fmla="*/ 82 w 225"/>
                  <a:gd name="T3" fmla="*/ 106 h 188"/>
                  <a:gd name="T4" fmla="*/ 131 w 225"/>
                  <a:gd name="T5" fmla="*/ 47 h 188"/>
                  <a:gd name="T6" fmla="*/ 178 w 225"/>
                  <a:gd name="T7" fmla="*/ 10 h 188"/>
                  <a:gd name="T8" fmla="*/ 198 w 225"/>
                  <a:gd name="T9" fmla="*/ 10 h 188"/>
                  <a:gd name="T10" fmla="*/ 217 w 225"/>
                  <a:gd name="T11" fmla="*/ 36 h 188"/>
                  <a:gd name="T12" fmla="*/ 213 w 225"/>
                  <a:gd name="T13" fmla="*/ 56 h 188"/>
                  <a:gd name="T14" fmla="*/ 143 w 225"/>
                  <a:gd name="T15" fmla="*/ 121 h 188"/>
                  <a:gd name="T16" fmla="*/ 97 w 225"/>
                  <a:gd name="T17" fmla="*/ 182 h 188"/>
                  <a:gd name="T18" fmla="*/ 85 w 225"/>
                  <a:gd name="T19" fmla="*/ 188 h 188"/>
                  <a:gd name="T20" fmla="*/ 75 w 225"/>
                  <a:gd name="T21" fmla="*/ 183 h 188"/>
                  <a:gd name="T22" fmla="*/ 39 w 225"/>
                  <a:gd name="T23" fmla="*/ 144 h 188"/>
                  <a:gd name="T24" fmla="*/ 9 w 225"/>
                  <a:gd name="T25" fmla="*/ 112 h 188"/>
                  <a:gd name="T26" fmla="*/ 6 w 225"/>
                  <a:gd name="T27" fmla="*/ 94 h 188"/>
                  <a:gd name="T28" fmla="*/ 19 w 225"/>
                  <a:gd name="T29" fmla="*/ 77 h 188"/>
                  <a:gd name="T30" fmla="*/ 49 w 225"/>
                  <a:gd name="T31" fmla="*/ 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188">
                    <a:moveTo>
                      <a:pt x="49" y="74"/>
                    </a:moveTo>
                    <a:cubicBezTo>
                      <a:pt x="82" y="106"/>
                      <a:pt x="82" y="106"/>
                      <a:pt x="82" y="106"/>
                    </a:cubicBezTo>
                    <a:cubicBezTo>
                      <a:pt x="82" y="106"/>
                      <a:pt x="108" y="70"/>
                      <a:pt x="131" y="47"/>
                    </a:cubicBezTo>
                    <a:cubicBezTo>
                      <a:pt x="153" y="25"/>
                      <a:pt x="178" y="10"/>
                      <a:pt x="178" y="10"/>
                    </a:cubicBezTo>
                    <a:cubicBezTo>
                      <a:pt x="178" y="10"/>
                      <a:pt x="190" y="0"/>
                      <a:pt x="198" y="10"/>
                    </a:cubicBezTo>
                    <a:cubicBezTo>
                      <a:pt x="207" y="21"/>
                      <a:pt x="217" y="36"/>
                      <a:pt x="217" y="36"/>
                    </a:cubicBezTo>
                    <a:cubicBezTo>
                      <a:pt x="217" y="36"/>
                      <a:pt x="225" y="47"/>
                      <a:pt x="213" y="56"/>
                    </a:cubicBezTo>
                    <a:cubicBezTo>
                      <a:pt x="201" y="64"/>
                      <a:pt x="163" y="97"/>
                      <a:pt x="143" y="121"/>
                    </a:cubicBezTo>
                    <a:cubicBezTo>
                      <a:pt x="123" y="145"/>
                      <a:pt x="97" y="182"/>
                      <a:pt x="97" y="182"/>
                    </a:cubicBezTo>
                    <a:cubicBezTo>
                      <a:pt x="97" y="182"/>
                      <a:pt x="92" y="188"/>
                      <a:pt x="85" y="188"/>
                    </a:cubicBezTo>
                    <a:cubicBezTo>
                      <a:pt x="78" y="188"/>
                      <a:pt x="75" y="183"/>
                      <a:pt x="75" y="183"/>
                    </a:cubicBezTo>
                    <a:cubicBezTo>
                      <a:pt x="75" y="183"/>
                      <a:pt x="57" y="162"/>
                      <a:pt x="39" y="144"/>
                    </a:cubicBezTo>
                    <a:cubicBezTo>
                      <a:pt x="22" y="126"/>
                      <a:pt x="9" y="112"/>
                      <a:pt x="9" y="112"/>
                    </a:cubicBezTo>
                    <a:cubicBezTo>
                      <a:pt x="9" y="112"/>
                      <a:pt x="0" y="103"/>
                      <a:pt x="6" y="94"/>
                    </a:cubicBezTo>
                    <a:cubicBezTo>
                      <a:pt x="12" y="85"/>
                      <a:pt x="13" y="84"/>
                      <a:pt x="19" y="77"/>
                    </a:cubicBezTo>
                    <a:cubicBezTo>
                      <a:pt x="24" y="71"/>
                      <a:pt x="36" y="60"/>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spcBef>
                    <a:spcPts val="2000"/>
                  </a:spcBef>
                </a:pPr>
                <a:endParaRPr lang="en-US" dirty="0"/>
              </a:p>
            </p:txBody>
          </p:sp>
        </p:grpSp>
      </p:grpSp>
    </p:spTree>
    <p:extLst>
      <p:ext uri="{BB962C8B-B14F-4D97-AF65-F5344CB8AC3E}">
        <p14:creationId xmlns:p14="http://schemas.microsoft.com/office/powerpoint/2010/main" val="3333442617"/>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6741160" cy="4046364"/>
          </a:xfrm>
        </p:spPr>
        <p:txBody>
          <a:bodyPr/>
          <a:lstStyle/>
          <a:p>
            <a:r>
              <a:rPr lang="en-US" dirty="0" smtClean="0"/>
              <a:t>Create Automation Accounts</a:t>
            </a:r>
          </a:p>
          <a:p>
            <a:pPr lvl="1"/>
            <a:r>
              <a:rPr lang="en-US" dirty="0"/>
              <a:t>Organize your automation by group or individual contributor</a:t>
            </a:r>
          </a:p>
          <a:p>
            <a:pPr lvl="1"/>
            <a:r>
              <a:rPr lang="en-US" dirty="0"/>
              <a:t>Accounts can live in different regions</a:t>
            </a:r>
          </a:p>
          <a:p>
            <a:pPr lvl="1"/>
            <a:r>
              <a:rPr lang="en-US" dirty="0"/>
              <a:t>Create up to 30 accounts</a:t>
            </a:r>
          </a:p>
          <a:p>
            <a:r>
              <a:rPr lang="en-US" dirty="0"/>
              <a:t>Use Automation Dashboard</a:t>
            </a:r>
          </a:p>
          <a:p>
            <a:pPr lvl="1"/>
            <a:r>
              <a:rPr lang="en-US" dirty="0"/>
              <a:t>Operational dashboard for analysis and troubleshooting</a:t>
            </a:r>
          </a:p>
          <a:p>
            <a:pPr lvl="1"/>
            <a:r>
              <a:rPr lang="en-US" dirty="0"/>
              <a:t>Quickly access “problem” jobs to get up and running </a:t>
            </a:r>
            <a:r>
              <a:rPr lang="en-US" dirty="0" smtClean="0"/>
              <a:t>quickly</a:t>
            </a:r>
            <a:endParaRPr lang="en-US" dirty="0"/>
          </a:p>
          <a:p>
            <a:endParaRPr lang="en-US" dirty="0"/>
          </a:p>
        </p:txBody>
      </p:sp>
      <p:sp>
        <p:nvSpPr>
          <p:cNvPr id="2" name="Title 1"/>
          <p:cNvSpPr>
            <a:spLocks noGrp="1"/>
          </p:cNvSpPr>
          <p:nvPr>
            <p:ph type="title"/>
          </p:nvPr>
        </p:nvSpPr>
        <p:spPr/>
        <p:txBody>
          <a:bodyPr/>
          <a:lstStyle/>
          <a:p>
            <a:r>
              <a:rPr lang="en-US" dirty="0" smtClean="0"/>
              <a:t>Automation Account &amp; Dashboards</a:t>
            </a:r>
            <a:endParaRPr lang="en-US" dirty="0"/>
          </a:p>
        </p:txBody>
      </p:sp>
    </p:spTree>
    <p:extLst>
      <p:ext uri="{BB962C8B-B14F-4D97-AF65-F5344CB8AC3E}">
        <p14:creationId xmlns:p14="http://schemas.microsoft.com/office/powerpoint/2010/main" val="55047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nlock" Revision="1" Stencil="System.Storyboarding.Icons" StencilVersion="0.1"/>
</Control>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Control xmlns="http://schemas.microsoft.com/VisualStudio/2011/storyboarding/control">
  <Id Name="System.Storyboarding.Icons.User" Revision="1" Stencil="System.Storyboarding.Icons" StencilVersion="0.1"/>
</Control>
</file>

<file path=customXml/item19.xml><?xml version="1.0" encoding="utf-8"?>
<Control xmlns="http://schemas.microsoft.com/VisualStudio/2011/storyboarding/control">
  <Id Name="System.Storyboarding.Icons.Unlock" Revision="1" Stencil="System.Storyboarding.Icons" StencilVersion="0.1"/>
</Control>
</file>

<file path=customXml/item2.xml><?xml version="1.0" encoding="utf-8"?>
<Control xmlns="http://schemas.microsoft.com/VisualStudio/2011/storyboarding/control">
  <Id Name="System.Storyboarding.Icons.Unlock" Revision="1" Stencil="System.Storyboarding.Icons" StencilVersion="0.1"/>
</Control>
</file>

<file path=customXml/item20.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nlock"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System.Storyboarding.Icons.Unlock"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nlock" Revision="1" Stencil="System.Storyboarding.Icons" StencilVersion="0.1"/>
</Control>
</file>

<file path=customXml/itemProps1.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0.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customXml/itemProps11.xml><?xml version="1.0" encoding="utf-8"?>
<ds:datastoreItem xmlns:ds="http://schemas.openxmlformats.org/officeDocument/2006/customXml" ds:itemID="{29F96B9D-AF3A-49E7-8A44-5471A0E8D97D}">
  <ds:schemaRefs>
    <ds:schemaRef ds:uri="http://schemas.microsoft.com/VisualStudio/2011/storyboarding/control"/>
  </ds:schemaRefs>
</ds:datastoreItem>
</file>

<file path=customXml/itemProps12.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customXml/itemProps13.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customXml/itemProps14.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customXml/itemProps15.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16.xml><?xml version="1.0" encoding="utf-8"?>
<ds:datastoreItem xmlns:ds="http://schemas.openxmlformats.org/officeDocument/2006/customXml" ds:itemID="{D10B29AA-EB2D-4758-BCF1-8346F310AB18}">
  <ds:schemaRefs>
    <ds:schemaRef ds:uri="http://schemas.microsoft.com/VisualStudio/2011/storyboarding/control"/>
  </ds:schemaRefs>
</ds:datastoreItem>
</file>

<file path=customXml/itemProps17.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18.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19.xml><?xml version="1.0" encoding="utf-8"?>
<ds:datastoreItem xmlns:ds="http://schemas.openxmlformats.org/officeDocument/2006/customXml" ds:itemID="{AFE7E404-05F8-4CCB-BCFD-5C242AA7F388}">
  <ds:schemaRefs>
    <ds:schemaRef ds:uri="http://schemas.microsoft.com/VisualStudio/2011/storyboarding/control"/>
  </ds:schemaRefs>
</ds:datastoreItem>
</file>

<file path=customXml/itemProps2.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20.xml><?xml version="1.0" encoding="utf-8"?>
<ds:datastoreItem xmlns:ds="http://schemas.openxmlformats.org/officeDocument/2006/customXml" ds:itemID="{255CF07D-EF21-49A3-9AA5-0F6591216CDC}">
  <ds:schemaRefs>
    <ds:schemaRef ds:uri="http://schemas.microsoft.com/VisualStudio/2011/storyboarding/control"/>
  </ds:schemaRefs>
</ds:datastoreItem>
</file>

<file path=customXml/itemProps3.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4.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5.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6.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8.xml><?xml version="1.0" encoding="utf-8"?>
<ds:datastoreItem xmlns:ds="http://schemas.openxmlformats.org/officeDocument/2006/customXml" ds:itemID="{FC2030FD-F080-484B-9C07-6E67CAA8E643}">
  <ds:schemaRefs>
    <ds:schemaRef ds:uri="http://schemas.microsoft.com/VisualStudio/2011/storyboarding/control"/>
  </ds:schemaRefs>
</ds:datastoreItem>
</file>

<file path=customXml/itemProps9.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7041</Words>
  <Application>Microsoft Office PowerPoint</Application>
  <PresentationFormat>Widescreen</PresentationFormat>
  <Paragraphs>572</Paragraphs>
  <Slides>40</Slides>
  <Notes>35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40</vt:i4>
      </vt:variant>
    </vt:vector>
  </HeadingPairs>
  <TitlesOfParts>
    <vt:vector size="56"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for Dev &amp; Test</vt:lpstr>
      <vt:lpstr>Agenda – Dev &amp; Test</vt:lpstr>
      <vt:lpstr>PowerPoint Presentation</vt:lpstr>
      <vt:lpstr>Reduce errors and boost efficiency</vt:lpstr>
      <vt:lpstr>PowerPoint Presentation</vt:lpstr>
      <vt:lpstr>Automation Account &amp; Dashboards</vt:lpstr>
      <vt:lpstr>Insider Tips: Automation Accounts</vt:lpstr>
      <vt:lpstr>Demo: Deploy Automation account via ARM template  </vt:lpstr>
      <vt:lpstr>Automation Main Features</vt:lpstr>
      <vt:lpstr>Process Automation</vt:lpstr>
      <vt:lpstr>Process Automation - Runbooks</vt:lpstr>
      <vt:lpstr>Process Automation - Jobs</vt:lpstr>
      <vt:lpstr>Insider Tips: Input, Output and Error-Handling</vt:lpstr>
      <vt:lpstr>Process Automation - Assets</vt:lpstr>
      <vt:lpstr>Demo: Trigger deployment via Runbook from GitHub commit</vt:lpstr>
      <vt:lpstr>Runbook Type Comparison</vt:lpstr>
      <vt:lpstr>Insider Tips: Runbook Authoring</vt:lpstr>
      <vt:lpstr>Desired State Configuration</vt:lpstr>
      <vt:lpstr>DSC – DSC Configurations</vt:lpstr>
      <vt:lpstr>DSC – Compilation Jobs</vt:lpstr>
      <vt:lpstr>DSC – Node Configurations</vt:lpstr>
      <vt:lpstr>DSC – Nodes</vt:lpstr>
      <vt:lpstr>DSC – Assets</vt:lpstr>
      <vt:lpstr>DSC – DSC Pull Server</vt:lpstr>
      <vt:lpstr>DSC – Lifecycle</vt:lpstr>
      <vt:lpstr>Insider Tips: Automation DSC</vt:lpstr>
      <vt:lpstr>Demo: Deploy Web Site with Automation DSC </vt:lpstr>
      <vt:lpstr>Automation Structure</vt:lpstr>
      <vt:lpstr>Pricing</vt:lpstr>
      <vt:lpstr>PowerPoint Presentation</vt:lpstr>
      <vt:lpstr>Hybrid Worker</vt:lpstr>
      <vt:lpstr>Insider Tips: Hybrid Workers</vt:lpstr>
      <vt:lpstr>Webhooks</vt:lpstr>
      <vt:lpstr>Insider Tips: Webhooks</vt:lpstr>
      <vt:lpstr>Source Control Integration</vt:lpstr>
      <vt:lpstr>Insider Tips: Source Control Integration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2016-01-26T16:05:25Z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